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Economica"/>
      <p:regular r:id="rId34"/>
      <p:bold r:id="rId35"/>
      <p:italic r:id="rId36"/>
      <p:boldItalic r:id="rId37"/>
    </p:embeddedFont>
    <p:embeddedFont>
      <p:font typeface="Days One"/>
      <p:regular r:id="rId38"/>
    </p:embeddedFont>
    <p:embeddedFont>
      <p:font typeface="Darker Grotesque"/>
      <p:regular r:id="rId39"/>
      <p:bold r:id="rId40"/>
    </p:embeddedFont>
    <p:embeddedFont>
      <p:font typeface="Albert Sans"/>
      <p:regular r:id="rId41"/>
      <p:bold r:id="rId42"/>
      <p:italic r:id="rId43"/>
      <p:boldItalic r:id="rId44"/>
    </p:embeddedFont>
    <p:embeddedFont>
      <p:font typeface="Archivo"/>
      <p:regular r:id="rId45"/>
      <p:bold r:id="rId46"/>
      <p:italic r:id="rId47"/>
      <p:boldItalic r:id="rId48"/>
    </p:embeddedFont>
    <p:embeddedFont>
      <p:font typeface="Comfortaa"/>
      <p:regular r:id="rId49"/>
      <p:bold r:id="rId50"/>
    </p:embeddedFont>
    <p:embeddedFont>
      <p:font typeface="Open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arkerGrotesque-bold.fntdata"/><Relationship Id="rId42" Type="http://schemas.openxmlformats.org/officeDocument/2006/relationships/font" Target="fonts/AlbertSans-bold.fntdata"/><Relationship Id="rId41" Type="http://schemas.openxmlformats.org/officeDocument/2006/relationships/font" Target="fonts/AlbertSans-regular.fntdata"/><Relationship Id="rId44" Type="http://schemas.openxmlformats.org/officeDocument/2006/relationships/font" Target="fonts/AlbertSans-boldItalic.fntdata"/><Relationship Id="rId43" Type="http://schemas.openxmlformats.org/officeDocument/2006/relationships/font" Target="fonts/AlbertSans-italic.fntdata"/><Relationship Id="rId46" Type="http://schemas.openxmlformats.org/officeDocument/2006/relationships/font" Target="fonts/Archivo-bold.fntdata"/><Relationship Id="rId45" Type="http://schemas.openxmlformats.org/officeDocument/2006/relationships/font" Target="fonts/Archiv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chivo-boldItalic.fntdata"/><Relationship Id="rId47" Type="http://schemas.openxmlformats.org/officeDocument/2006/relationships/font" Target="fonts/Archivo-italic.fntdata"/><Relationship Id="rId49" Type="http://schemas.openxmlformats.org/officeDocument/2006/relationships/font" Target="fonts/Comfortaa-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font" Target="fonts/Economica-bold.fntdata"/><Relationship Id="rId34" Type="http://schemas.openxmlformats.org/officeDocument/2006/relationships/font" Target="fonts/Economica-regular.fntdata"/><Relationship Id="rId37" Type="http://schemas.openxmlformats.org/officeDocument/2006/relationships/font" Target="fonts/Economica-boldItalic.fntdata"/><Relationship Id="rId36" Type="http://schemas.openxmlformats.org/officeDocument/2006/relationships/font" Target="fonts/Economica-italic.fntdata"/><Relationship Id="rId39" Type="http://schemas.openxmlformats.org/officeDocument/2006/relationships/font" Target="fonts/DarkerGrotesque-regular.fntdata"/><Relationship Id="rId38" Type="http://schemas.openxmlformats.org/officeDocument/2006/relationships/font" Target="fonts/DaysOne-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regular.fntdata"/><Relationship Id="rId50" Type="http://schemas.openxmlformats.org/officeDocument/2006/relationships/font" Target="fonts/Comfortaa-bold.fntdata"/><Relationship Id="rId53" Type="http://schemas.openxmlformats.org/officeDocument/2006/relationships/font" Target="fonts/OpenSans-italic.fntdata"/><Relationship Id="rId52" Type="http://schemas.openxmlformats.org/officeDocument/2006/relationships/font" Target="fonts/OpenSans-bold.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f9b9ab3b7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f9b9ab3b7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9b9ab3b79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9b9ab3b79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f9b9ab3b79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f9b9ab3b79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f9b9ab3b7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f9b9ab3b7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f9b9ab3b79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f9b9ab3b79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f9b9ab3b79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f9b9ab3b79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f9b9ab3b79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f9b9ab3b79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f9b9ab3b7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f9b9ab3b7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9b9ab3b79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9b9ab3b79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f9b9ab3b79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f9b9ab3b79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f9b9ab3b79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f9b9ab3b79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f9b9ab3b79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f9b9ab3b79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f9b9ab3b79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f9b9ab3b79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f9b9ab3b79_1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f9b9ab3b79_1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f9b9ab3b79_1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f9b9ab3b79_1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f9b9ab3b79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f9b9ab3b79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9b9ab3b79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f9b9ab3b79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9b9ab3b79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f9b9ab3b79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f9b9ab3b79_2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f9b9ab3b79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9b9ab3b79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f9b9ab3b79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f9b9ab3b79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f9b9ab3b79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f9b9ab3b79_2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f9b9ab3b79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9b9ab3b79_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f9b9ab3b79_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9b9ab3b79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9b9ab3b79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9b9ab3b79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f9b9ab3b79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9b9ab3b79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f9b9ab3b79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f9b9ab3b79_2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f9b9ab3b79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nvSpPr>
        <p:spPr>
          <a:xfrm>
            <a:off x="939750" y="531450"/>
            <a:ext cx="7264500" cy="369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700" u="sng">
                <a:solidFill>
                  <a:schemeClr val="accent2"/>
                </a:solidFill>
              </a:rPr>
              <a:t>Table Of Contents</a:t>
            </a:r>
            <a:endParaRPr b="1" sz="2700" u="sng">
              <a:solidFill>
                <a:schemeClr val="accent2"/>
              </a:solidFill>
            </a:endParaRPr>
          </a:p>
          <a:p>
            <a:pPr indent="0" lvl="0" marL="0" rtl="0" algn="ctr">
              <a:spcBef>
                <a:spcPts val="0"/>
              </a:spcBef>
              <a:spcAft>
                <a:spcPts val="0"/>
              </a:spcAft>
              <a:buNone/>
            </a:pPr>
            <a:r>
              <a:t/>
            </a:r>
            <a:endParaRPr sz="27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Mission Statement &amp; Our Values</a:t>
            </a:r>
            <a:endParaRPr sz="22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Admissions</a:t>
            </a:r>
            <a:endParaRPr sz="22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Arrival &amp; Departure</a:t>
            </a:r>
            <a:endParaRPr sz="22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Withdrawal &amp; Discharge Policy</a:t>
            </a:r>
            <a:endParaRPr sz="22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Yum! It’s time to Eat! - Food Program</a:t>
            </a:r>
            <a:endParaRPr sz="22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Payment Policies</a:t>
            </a:r>
            <a:endParaRPr sz="2200">
              <a:solidFill>
                <a:schemeClr val="accent2"/>
              </a:solidFill>
            </a:endParaRPr>
          </a:p>
          <a:p>
            <a:pPr indent="-368300" lvl="0" marL="457200" rtl="0" algn="l">
              <a:lnSpc>
                <a:spcPct val="115000"/>
              </a:lnSpc>
              <a:spcBef>
                <a:spcPts val="0"/>
              </a:spcBef>
              <a:spcAft>
                <a:spcPts val="0"/>
              </a:spcAft>
              <a:buClr>
                <a:schemeClr val="accent2"/>
              </a:buClr>
              <a:buSzPts val="2200"/>
              <a:buChar char="●"/>
            </a:pPr>
            <a:r>
              <a:rPr lang="en" sz="2200">
                <a:solidFill>
                  <a:schemeClr val="accent2"/>
                </a:solidFill>
              </a:rPr>
              <a:t>General Policies/Code Of Conduct</a:t>
            </a:r>
            <a:endParaRPr sz="2200">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Mission Statement and Our Values…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516750" y="471000"/>
            <a:ext cx="8110500" cy="42015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990"/>
              <a:buNone/>
            </a:pPr>
            <a:r>
              <a:rPr b="1" lang="en" sz="1870" u="sng">
                <a:solidFill>
                  <a:srgbClr val="6D6D6D"/>
                </a:solidFill>
                <a:highlight>
                  <a:srgbClr val="FFFFFF"/>
                </a:highlight>
                <a:latin typeface="Arial"/>
                <a:ea typeface="Arial"/>
                <a:cs typeface="Arial"/>
                <a:sym typeface="Arial"/>
              </a:rPr>
              <a:t>Our Mission Statement</a:t>
            </a:r>
            <a:endParaRPr b="1" sz="1870" u="sng">
              <a:solidFill>
                <a:srgbClr val="6D6D6D"/>
              </a:solidFill>
              <a:highlight>
                <a:srgbClr val="FFFFFF"/>
              </a:highlight>
              <a:latin typeface="Arial"/>
              <a:ea typeface="Arial"/>
              <a:cs typeface="Arial"/>
              <a:sym typeface="Arial"/>
            </a:endParaRPr>
          </a:p>
          <a:p>
            <a:pPr indent="0" lvl="0" marL="0" rtl="0" algn="ctr">
              <a:lnSpc>
                <a:spcPct val="115000"/>
              </a:lnSpc>
              <a:spcBef>
                <a:spcPts val="1300"/>
              </a:spcBef>
              <a:spcAft>
                <a:spcPts val="0"/>
              </a:spcAft>
              <a:buClr>
                <a:schemeClr val="dk1"/>
              </a:buClr>
              <a:buSzPts val="990"/>
              <a:buFont typeface="Arial"/>
              <a:buNone/>
            </a:pPr>
            <a:r>
              <a:rPr lang="en" sz="1370">
                <a:solidFill>
                  <a:srgbClr val="6D6D6D"/>
                </a:solidFill>
                <a:highlight>
                  <a:srgbClr val="FFFFFF"/>
                </a:highlight>
                <a:latin typeface="Arial"/>
                <a:ea typeface="Arial"/>
                <a:cs typeface="Arial"/>
                <a:sym typeface="Arial"/>
              </a:rPr>
              <a:t>At Blue Dragon Academy, we believe each child has the potential to bring something unique and special into the world. By having a respectful and caring bond with both the student and the family, we can create a strong foundation for a wonderful early childhood experience for our students. Through active exploration of the world around them, play, interaction with others, memorable experiences, and hands-on learning activities, our student’s development and growth occur every second of every day. Our mission is to provide a safe, nurturing, exciting, and quality learning environment for all. Our love for children is why BDA and why we remain open to this day. Committed to the families we serve, we strive to give parents the feeling that their child is in the care of the most loving, knowledgeable, and thoughtful </a:t>
            </a:r>
            <a:r>
              <a:rPr lang="en" sz="1370">
                <a:solidFill>
                  <a:srgbClr val="6D6D6D"/>
                </a:solidFill>
                <a:highlight>
                  <a:srgbClr val="FFFFFF"/>
                </a:highlight>
                <a:latin typeface="Arial"/>
                <a:ea typeface="Arial"/>
                <a:cs typeface="Arial"/>
                <a:sym typeface="Arial"/>
              </a:rPr>
              <a:t>child care</a:t>
            </a:r>
            <a:r>
              <a:rPr lang="en" sz="1370">
                <a:solidFill>
                  <a:srgbClr val="6D6D6D"/>
                </a:solidFill>
                <a:highlight>
                  <a:srgbClr val="FFFFFF"/>
                </a:highlight>
                <a:latin typeface="Arial"/>
                <a:ea typeface="Arial"/>
                <a:cs typeface="Arial"/>
                <a:sym typeface="Arial"/>
              </a:rPr>
              <a:t> providers each day. Children deserve to feel special, loved, adored, and cherished. They deserve to participate in experiences that will change their lives and BDA promises to provide the environment to make this come true!</a:t>
            </a:r>
            <a:endParaRPr sz="1370">
              <a:solidFill>
                <a:srgbClr val="6D6D6D"/>
              </a:solidFill>
              <a:highlight>
                <a:srgbClr val="FFFFFF"/>
              </a:highlight>
              <a:latin typeface="Arial"/>
              <a:ea typeface="Arial"/>
              <a:cs typeface="Arial"/>
              <a:sym typeface="Arial"/>
            </a:endParaRPr>
          </a:p>
          <a:p>
            <a:pPr indent="0" lvl="0" marL="0" rtl="0" algn="ctr">
              <a:lnSpc>
                <a:spcPct val="115000"/>
              </a:lnSpc>
              <a:spcBef>
                <a:spcPts val="1300"/>
              </a:spcBef>
              <a:spcAft>
                <a:spcPts val="1300"/>
              </a:spcAft>
              <a:buSzPts val="990"/>
              <a:buNone/>
            </a:pPr>
            <a:r>
              <a:rPr lang="en" sz="1370">
                <a:solidFill>
                  <a:srgbClr val="6D6D6D"/>
                </a:solidFill>
                <a:highlight>
                  <a:srgbClr val="FFFFFF"/>
                </a:highlight>
                <a:latin typeface="Arial"/>
                <a:ea typeface="Arial"/>
                <a:cs typeface="Arial"/>
                <a:sym typeface="Arial"/>
              </a:rPr>
              <a:t>We believe that the family is the most important aspect of a child’s life. As a partner to parents in their child’s care, we realize the importance of providing an atmosphere of open and honest communication, information, cooperation, and support. We will serve as a resource to families as the children grow into self-sufficient, dependable, and competent adults.</a:t>
            </a:r>
            <a:endParaRPr sz="398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516750" y="471000"/>
            <a:ext cx="8110500" cy="42015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990"/>
              <a:buNone/>
            </a:pPr>
            <a:r>
              <a:rPr b="1" lang="en" sz="1970" u="sng">
                <a:solidFill>
                  <a:srgbClr val="6D6D6D"/>
                </a:solidFill>
                <a:highlight>
                  <a:srgbClr val="FFFFFF"/>
                </a:highlight>
                <a:latin typeface="Arial"/>
                <a:ea typeface="Arial"/>
                <a:cs typeface="Arial"/>
                <a:sym typeface="Arial"/>
              </a:rPr>
              <a:t>Our Values</a:t>
            </a:r>
            <a:endParaRPr b="1" sz="1970" u="sng">
              <a:solidFill>
                <a:srgbClr val="6D6D6D"/>
              </a:solidFill>
              <a:highlight>
                <a:srgbClr val="FFFFFF"/>
              </a:highlight>
              <a:latin typeface="Arial"/>
              <a:ea typeface="Arial"/>
              <a:cs typeface="Arial"/>
              <a:sym typeface="Arial"/>
            </a:endParaRPr>
          </a:p>
          <a:p>
            <a:pPr indent="0" lvl="0" marL="0" rtl="0" algn="ctr">
              <a:lnSpc>
                <a:spcPct val="115000"/>
              </a:lnSpc>
              <a:spcBef>
                <a:spcPts val="1300"/>
              </a:spcBef>
              <a:spcAft>
                <a:spcPts val="0"/>
              </a:spcAft>
              <a:buClr>
                <a:schemeClr val="dk1"/>
              </a:buClr>
              <a:buSzPts val="1100"/>
              <a:buFont typeface="Arial"/>
              <a:buNone/>
            </a:pPr>
            <a:r>
              <a:rPr lang="en" sz="1400" u="sng">
                <a:solidFill>
                  <a:srgbClr val="6D6D6D"/>
                </a:solidFill>
                <a:highlight>
                  <a:srgbClr val="FFFFFF"/>
                </a:highlight>
                <a:latin typeface="Arial"/>
                <a:ea typeface="Arial"/>
                <a:cs typeface="Arial"/>
                <a:sym typeface="Arial"/>
              </a:rPr>
              <a:t>Our values consist of the following but are not limited to:</a:t>
            </a:r>
            <a:endParaRPr sz="1400" u="sng">
              <a:solidFill>
                <a:srgbClr val="6D6D6D"/>
              </a:solidFill>
              <a:highlight>
                <a:srgbClr val="FFFFFF"/>
              </a:highlight>
              <a:latin typeface="Arial"/>
              <a:ea typeface="Arial"/>
              <a:cs typeface="Arial"/>
              <a:sym typeface="Arial"/>
            </a:endParaRPr>
          </a:p>
          <a:p>
            <a:pPr indent="0" lvl="0" marL="0" rtl="0" algn="l">
              <a:lnSpc>
                <a:spcPct val="115000"/>
              </a:lnSpc>
              <a:spcBef>
                <a:spcPts val="1300"/>
              </a:spcBef>
              <a:spcAft>
                <a:spcPts val="1300"/>
              </a:spcAft>
              <a:buSzPts val="1100"/>
              <a:buNone/>
            </a:pPr>
            <a:r>
              <a:rPr b="1" lang="en" sz="1400">
                <a:solidFill>
                  <a:srgbClr val="6D6D6D"/>
                </a:solidFill>
                <a:highlight>
                  <a:srgbClr val="FFFFFF"/>
                </a:highlight>
                <a:latin typeface="Arial"/>
                <a:ea typeface="Arial"/>
                <a:cs typeface="Arial"/>
                <a:sym typeface="Arial"/>
              </a:rPr>
              <a:t>Quality</a:t>
            </a:r>
            <a:r>
              <a:rPr lang="en" sz="1400">
                <a:solidFill>
                  <a:srgbClr val="6D6D6D"/>
                </a:solidFill>
                <a:highlight>
                  <a:srgbClr val="FFFFFF"/>
                </a:highlight>
                <a:latin typeface="Arial"/>
                <a:ea typeface="Arial"/>
                <a:cs typeface="Arial"/>
                <a:sym typeface="Arial"/>
              </a:rPr>
              <a:t> – We believe every child deserves excellence in early learning programs and services to make a difference in their lives and our community.</a:t>
            </a:r>
            <a:br>
              <a:rPr lang="en" sz="1400">
                <a:solidFill>
                  <a:srgbClr val="6D6D6D"/>
                </a:solidFill>
                <a:highlight>
                  <a:srgbClr val="FFFFFF"/>
                </a:highlight>
                <a:latin typeface="Arial"/>
                <a:ea typeface="Arial"/>
                <a:cs typeface="Arial"/>
                <a:sym typeface="Arial"/>
              </a:rPr>
            </a:br>
            <a:r>
              <a:rPr b="1" lang="en" sz="1400">
                <a:solidFill>
                  <a:srgbClr val="6D6D6D"/>
                </a:solidFill>
                <a:highlight>
                  <a:srgbClr val="FFFFFF"/>
                </a:highlight>
                <a:latin typeface="Arial"/>
                <a:ea typeface="Arial"/>
                <a:cs typeface="Arial"/>
                <a:sym typeface="Arial"/>
              </a:rPr>
              <a:t>Inclusion</a:t>
            </a:r>
            <a:r>
              <a:rPr lang="en" sz="1400">
                <a:solidFill>
                  <a:srgbClr val="6D6D6D"/>
                </a:solidFill>
                <a:highlight>
                  <a:srgbClr val="FFFFFF"/>
                </a:highlight>
                <a:latin typeface="Arial"/>
                <a:ea typeface="Arial"/>
                <a:cs typeface="Arial"/>
                <a:sym typeface="Arial"/>
              </a:rPr>
              <a:t> – All children are included in our learning environment. We welcome all with open arms and love in our hearts.</a:t>
            </a:r>
            <a:br>
              <a:rPr lang="en" sz="1400">
                <a:solidFill>
                  <a:srgbClr val="6D6D6D"/>
                </a:solidFill>
                <a:highlight>
                  <a:srgbClr val="FFFFFF"/>
                </a:highlight>
                <a:latin typeface="Arial"/>
                <a:ea typeface="Arial"/>
                <a:cs typeface="Arial"/>
                <a:sym typeface="Arial"/>
              </a:rPr>
            </a:br>
            <a:r>
              <a:rPr b="1" lang="en" sz="1400">
                <a:solidFill>
                  <a:srgbClr val="6D6D6D"/>
                </a:solidFill>
                <a:highlight>
                  <a:srgbClr val="FFFFFF"/>
                </a:highlight>
                <a:latin typeface="Arial"/>
                <a:ea typeface="Arial"/>
                <a:cs typeface="Arial"/>
                <a:sym typeface="Arial"/>
              </a:rPr>
              <a:t>Respect</a:t>
            </a:r>
            <a:r>
              <a:rPr lang="en" sz="1400">
                <a:solidFill>
                  <a:srgbClr val="6D6D6D"/>
                </a:solidFill>
                <a:highlight>
                  <a:srgbClr val="FFFFFF"/>
                </a:highlight>
                <a:latin typeface="Arial"/>
                <a:ea typeface="Arial"/>
                <a:cs typeface="Arial"/>
                <a:sym typeface="Arial"/>
              </a:rPr>
              <a:t> – Respect is essential in building relationships with children and families that last a lifetime. Respect is a key component of our work as it helps to optimize the talents and diversity we bring into BDA as partners in the child’s growth and development.</a:t>
            </a:r>
            <a:br>
              <a:rPr lang="en" sz="1400">
                <a:solidFill>
                  <a:srgbClr val="6D6D6D"/>
                </a:solidFill>
                <a:highlight>
                  <a:srgbClr val="FFFFFF"/>
                </a:highlight>
                <a:latin typeface="Arial"/>
                <a:ea typeface="Arial"/>
                <a:cs typeface="Arial"/>
                <a:sym typeface="Arial"/>
              </a:rPr>
            </a:br>
            <a:r>
              <a:rPr b="1" lang="en" sz="1400">
                <a:solidFill>
                  <a:srgbClr val="6D6D6D"/>
                </a:solidFill>
                <a:highlight>
                  <a:srgbClr val="FFFFFF"/>
                </a:highlight>
                <a:latin typeface="Arial"/>
                <a:ea typeface="Arial"/>
                <a:cs typeface="Arial"/>
                <a:sym typeface="Arial"/>
              </a:rPr>
              <a:t>Accountability</a:t>
            </a:r>
            <a:r>
              <a:rPr lang="en" sz="1400">
                <a:solidFill>
                  <a:srgbClr val="6D6D6D"/>
                </a:solidFill>
                <a:highlight>
                  <a:srgbClr val="FFFFFF"/>
                </a:highlight>
                <a:latin typeface="Arial"/>
                <a:ea typeface="Arial"/>
                <a:cs typeface="Arial"/>
                <a:sym typeface="Arial"/>
              </a:rPr>
              <a:t> – We pride ourselves on providing open communication with all parents. This allows us to be transparent, open, and honest with one another and, in turn, provides the best environment for children at home and at BDA.</a:t>
            </a:r>
            <a:br>
              <a:rPr lang="en" sz="1400">
                <a:solidFill>
                  <a:srgbClr val="6D6D6D"/>
                </a:solidFill>
                <a:highlight>
                  <a:srgbClr val="FFFFFF"/>
                </a:highlight>
                <a:latin typeface="Arial"/>
                <a:ea typeface="Arial"/>
                <a:cs typeface="Arial"/>
                <a:sym typeface="Arial"/>
              </a:rPr>
            </a:br>
            <a:r>
              <a:rPr b="1" lang="en" sz="1400">
                <a:solidFill>
                  <a:srgbClr val="6D6D6D"/>
                </a:solidFill>
                <a:highlight>
                  <a:srgbClr val="FFFFFF"/>
                </a:highlight>
                <a:latin typeface="Arial"/>
                <a:ea typeface="Arial"/>
                <a:cs typeface="Arial"/>
                <a:sym typeface="Arial"/>
              </a:rPr>
              <a:t>Teamwork</a:t>
            </a:r>
            <a:r>
              <a:rPr lang="en" sz="1400">
                <a:solidFill>
                  <a:srgbClr val="6D6D6D"/>
                </a:solidFill>
                <a:highlight>
                  <a:srgbClr val="FFFFFF"/>
                </a:highlight>
                <a:latin typeface="Arial"/>
                <a:ea typeface="Arial"/>
                <a:cs typeface="Arial"/>
                <a:sym typeface="Arial"/>
              </a:rPr>
              <a:t> – The combined action of the childcare providers and the families working together provides an effective and efficient working relationship. By acting together as a team, we are working toward the best interests of our common cause, which is for our little ones!</a:t>
            </a:r>
            <a:endParaRPr sz="1470">
              <a:solidFill>
                <a:srgbClr val="6D6D6D"/>
              </a:solidFill>
              <a:highlight>
                <a:srgbClr val="FFFFFF"/>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Admissions…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type="title"/>
          </p:nvPr>
        </p:nvSpPr>
        <p:spPr>
          <a:xfrm>
            <a:off x="516750" y="230435"/>
            <a:ext cx="8110500" cy="5898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1" lang="en" sz="3100">
                <a:latin typeface="Arial"/>
                <a:ea typeface="Arial"/>
                <a:cs typeface="Arial"/>
                <a:sym typeface="Arial"/>
              </a:rPr>
              <a:t>Admissions</a:t>
            </a:r>
            <a:endParaRPr sz="3170">
              <a:solidFill>
                <a:schemeClr val="accent1"/>
              </a:solidFill>
              <a:highlight>
                <a:srgbClr val="FFFFFF"/>
              </a:highlight>
              <a:latin typeface="Arial"/>
              <a:ea typeface="Arial"/>
              <a:cs typeface="Arial"/>
              <a:sym typeface="Arial"/>
            </a:endParaRPr>
          </a:p>
        </p:txBody>
      </p:sp>
      <p:grpSp>
        <p:nvGrpSpPr>
          <p:cNvPr id="96" name="Google Shape;96;p20"/>
          <p:cNvGrpSpPr/>
          <p:nvPr/>
        </p:nvGrpSpPr>
        <p:grpSpPr>
          <a:xfrm>
            <a:off x="516899" y="877498"/>
            <a:ext cx="8110194" cy="3608733"/>
            <a:chOff x="1141750" y="1537927"/>
            <a:chExt cx="6996975" cy="2705400"/>
          </a:xfrm>
        </p:grpSpPr>
        <p:sp>
          <p:nvSpPr>
            <p:cNvPr id="97" name="Google Shape;97;p20"/>
            <p:cNvSpPr/>
            <p:nvPr/>
          </p:nvSpPr>
          <p:spPr>
            <a:xfrm>
              <a:off x="5264125" y="1585373"/>
              <a:ext cx="198300" cy="198300"/>
            </a:xfrm>
            <a:prstGeom prst="star4">
              <a:avLst>
                <a:gd fmla="val 20600" name="adj"/>
              </a:avLst>
            </a:prstGeom>
            <a:solidFill>
              <a:srgbClr val="202124"/>
            </a:solidFill>
            <a:ln>
              <a:noFill/>
            </a:ln>
          </p:spPr>
          <p:txBody>
            <a:bodyPr anchorCtr="0" anchor="ctr" bIns="105975" lIns="105975" spcFirstLastPara="1" rIns="105975" wrap="square" tIns="105975">
              <a:noAutofit/>
            </a:bodyPr>
            <a:lstStyle/>
            <a:p>
              <a:pPr indent="0" lvl="0" marL="0" rtl="0" algn="ctr">
                <a:spcBef>
                  <a:spcPts val="0"/>
                </a:spcBef>
                <a:spcAft>
                  <a:spcPts val="0"/>
                </a:spcAft>
                <a:buNone/>
              </a:pPr>
              <a:r>
                <a:t/>
              </a:r>
              <a:endParaRPr sz="1623">
                <a:latin typeface="Days One"/>
                <a:ea typeface="Days One"/>
                <a:cs typeface="Days One"/>
                <a:sym typeface="Days One"/>
              </a:endParaRPr>
            </a:p>
          </p:txBody>
        </p:sp>
        <p:sp>
          <p:nvSpPr>
            <p:cNvPr id="98" name="Google Shape;98;p20"/>
            <p:cNvSpPr/>
            <p:nvPr/>
          </p:nvSpPr>
          <p:spPr>
            <a:xfrm rot="10800000">
              <a:off x="3406863" y="1585373"/>
              <a:ext cx="198300" cy="198300"/>
            </a:xfrm>
            <a:prstGeom prst="star4">
              <a:avLst>
                <a:gd fmla="val 20600" name="adj"/>
              </a:avLst>
            </a:prstGeom>
            <a:solidFill>
              <a:srgbClr val="202124"/>
            </a:solidFill>
            <a:ln>
              <a:noFill/>
            </a:ln>
          </p:spPr>
          <p:txBody>
            <a:bodyPr anchorCtr="0" anchor="ctr" bIns="105975" lIns="105975" spcFirstLastPara="1" rIns="105975" wrap="square" tIns="105975">
              <a:noAutofit/>
            </a:bodyPr>
            <a:lstStyle/>
            <a:p>
              <a:pPr indent="0" lvl="0" marL="0" rtl="0" algn="ctr">
                <a:spcBef>
                  <a:spcPts val="0"/>
                </a:spcBef>
                <a:spcAft>
                  <a:spcPts val="0"/>
                </a:spcAft>
                <a:buNone/>
              </a:pPr>
              <a:r>
                <a:t/>
              </a:r>
              <a:endParaRPr sz="1623">
                <a:latin typeface="Days One"/>
                <a:ea typeface="Days One"/>
                <a:cs typeface="Days One"/>
                <a:sym typeface="Days One"/>
              </a:endParaRPr>
            </a:p>
          </p:txBody>
        </p:sp>
        <p:sp>
          <p:nvSpPr>
            <p:cNvPr id="99" name="Google Shape;99;p20"/>
            <p:cNvSpPr/>
            <p:nvPr/>
          </p:nvSpPr>
          <p:spPr>
            <a:xfrm rot="10800000">
              <a:off x="7173300" y="1585373"/>
              <a:ext cx="198300" cy="198300"/>
            </a:xfrm>
            <a:prstGeom prst="star4">
              <a:avLst>
                <a:gd fmla="val 20600" name="adj"/>
              </a:avLst>
            </a:prstGeom>
            <a:solidFill>
              <a:srgbClr val="202124"/>
            </a:solidFill>
            <a:ln>
              <a:noFill/>
            </a:ln>
          </p:spPr>
          <p:txBody>
            <a:bodyPr anchorCtr="0" anchor="ctr" bIns="105975" lIns="105975" spcFirstLastPara="1" rIns="105975" wrap="square" tIns="105975">
              <a:noAutofit/>
            </a:bodyPr>
            <a:lstStyle/>
            <a:p>
              <a:pPr indent="0" lvl="0" marL="0" rtl="0" algn="ctr">
                <a:spcBef>
                  <a:spcPts val="0"/>
                </a:spcBef>
                <a:spcAft>
                  <a:spcPts val="0"/>
                </a:spcAft>
                <a:buNone/>
              </a:pPr>
              <a:r>
                <a:t/>
              </a:r>
              <a:endParaRPr sz="1623">
                <a:latin typeface="Days One"/>
                <a:ea typeface="Days One"/>
                <a:cs typeface="Days One"/>
                <a:sym typeface="Days One"/>
              </a:endParaRPr>
            </a:p>
          </p:txBody>
        </p:sp>
        <p:sp>
          <p:nvSpPr>
            <p:cNvPr id="100" name="Google Shape;100;p20"/>
            <p:cNvSpPr txBox="1"/>
            <p:nvPr/>
          </p:nvSpPr>
          <p:spPr>
            <a:xfrm>
              <a:off x="1612450" y="1812336"/>
              <a:ext cx="461400" cy="475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None/>
              </a:pPr>
              <a:r>
                <a:rPr b="1" lang="en" sz="1855">
                  <a:solidFill>
                    <a:srgbClr val="202124"/>
                  </a:solidFill>
                  <a:latin typeface="Days One"/>
                  <a:ea typeface="Days One"/>
                  <a:cs typeface="Days One"/>
                  <a:sym typeface="Days One"/>
                </a:rPr>
                <a:t>01</a:t>
              </a:r>
              <a:endParaRPr b="1" sz="1855">
                <a:solidFill>
                  <a:srgbClr val="202124"/>
                </a:solidFill>
                <a:latin typeface="Days One"/>
                <a:ea typeface="Days One"/>
                <a:cs typeface="Days One"/>
                <a:sym typeface="Days One"/>
              </a:endParaRPr>
            </a:p>
          </p:txBody>
        </p:sp>
        <p:sp>
          <p:nvSpPr>
            <p:cNvPr id="101" name="Google Shape;101;p20"/>
            <p:cNvSpPr txBox="1"/>
            <p:nvPr/>
          </p:nvSpPr>
          <p:spPr>
            <a:xfrm>
              <a:off x="1141750" y="2222850"/>
              <a:ext cx="1431300" cy="3879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rPr b="1" lang="en" sz="1971">
                  <a:solidFill>
                    <a:schemeClr val="dk1"/>
                  </a:solidFill>
                  <a:latin typeface="Aharoni"/>
                  <a:ea typeface="Aharoni"/>
                  <a:cs typeface="Aharoni"/>
                  <a:sym typeface="Aharoni"/>
                </a:rPr>
                <a:t>Enrollment Requirement</a:t>
              </a:r>
              <a:r>
                <a:rPr lang="en" sz="1971">
                  <a:solidFill>
                    <a:schemeClr val="dk1"/>
                  </a:solidFill>
                  <a:latin typeface="Aharoni"/>
                  <a:ea typeface="Aharoni"/>
                  <a:cs typeface="Aharoni"/>
                  <a:sym typeface="Aharoni"/>
                </a:rPr>
                <a:t>​</a:t>
              </a:r>
              <a:r>
                <a:rPr lang="en" sz="116">
                  <a:solidFill>
                    <a:schemeClr val="dk1"/>
                  </a:solidFill>
                </a:rPr>
                <a:t> </a:t>
              </a:r>
              <a:endParaRPr b="1" sz="348">
                <a:solidFill>
                  <a:srgbClr val="0461F9"/>
                </a:solidFill>
                <a:latin typeface="Days One"/>
                <a:ea typeface="Days One"/>
                <a:cs typeface="Days One"/>
                <a:sym typeface="Days One"/>
              </a:endParaRPr>
            </a:p>
          </p:txBody>
        </p:sp>
        <p:sp>
          <p:nvSpPr>
            <p:cNvPr id="102" name="Google Shape;102;p20"/>
            <p:cNvSpPr txBox="1"/>
            <p:nvPr/>
          </p:nvSpPr>
          <p:spPr>
            <a:xfrm>
              <a:off x="1162910" y="2753781"/>
              <a:ext cx="1314600" cy="1360500"/>
            </a:xfrm>
            <a:prstGeom prst="rect">
              <a:avLst/>
            </a:prstGeom>
            <a:noFill/>
            <a:ln>
              <a:noFill/>
            </a:ln>
          </p:spPr>
          <p:txBody>
            <a:bodyPr anchorCtr="0" anchor="t" bIns="0" lIns="105975" spcFirstLastPara="1" rIns="105975" wrap="square" tIns="0">
              <a:noAutofit/>
            </a:bodyPr>
            <a:lstStyle/>
            <a:p>
              <a:pPr indent="0" lvl="0" marL="0" rtl="0" algn="ctr">
                <a:lnSpc>
                  <a:spcPct val="115000"/>
                </a:lnSpc>
                <a:spcBef>
                  <a:spcPts val="0"/>
                </a:spcBef>
                <a:spcAft>
                  <a:spcPts val="232"/>
                </a:spcAft>
                <a:buNone/>
              </a:pPr>
              <a:r>
                <a:rPr b="1" lang="en" sz="1059">
                  <a:solidFill>
                    <a:schemeClr val="dk1"/>
                  </a:solidFill>
                  <a:highlight>
                    <a:srgbClr val="F5F5F5"/>
                  </a:highlight>
                  <a:latin typeface="Comfortaa"/>
                  <a:ea typeface="Comfortaa"/>
                  <a:cs typeface="Comfortaa"/>
                  <a:sym typeface="Comfortaa"/>
                </a:rPr>
                <a:t>To enroll your child at BDA, your child must be between the ages of 6 </a:t>
              </a:r>
              <a:r>
                <a:rPr b="1" lang="en" sz="1059">
                  <a:solidFill>
                    <a:schemeClr val="dk1"/>
                  </a:solidFill>
                  <a:highlight>
                    <a:srgbClr val="F5F5F5"/>
                  </a:highlight>
                  <a:latin typeface="Comfortaa"/>
                  <a:ea typeface="Comfortaa"/>
                  <a:cs typeface="Comfortaa"/>
                  <a:sym typeface="Comfortaa"/>
                </a:rPr>
                <a:t>weeks</a:t>
              </a:r>
              <a:r>
                <a:rPr b="1" lang="en" sz="1059">
                  <a:solidFill>
                    <a:schemeClr val="dk1"/>
                  </a:solidFill>
                  <a:highlight>
                    <a:srgbClr val="F5F5F5"/>
                  </a:highlight>
                  <a:latin typeface="Comfortaa"/>
                  <a:ea typeface="Comfortaa"/>
                  <a:cs typeface="Comfortaa"/>
                  <a:sym typeface="Comfortaa"/>
                </a:rPr>
                <a:t>-12 years old.​ Find our Enrollment application on our Website under ENROLLMENT.</a:t>
              </a:r>
              <a:endParaRPr b="1" sz="1059">
                <a:solidFill>
                  <a:schemeClr val="dk1"/>
                </a:solidFill>
                <a:highlight>
                  <a:srgbClr val="F5F5F5"/>
                </a:highlight>
                <a:latin typeface="Comfortaa"/>
                <a:ea typeface="Comfortaa"/>
                <a:cs typeface="Comfortaa"/>
                <a:sym typeface="Comfortaa"/>
              </a:endParaRPr>
            </a:p>
          </p:txBody>
        </p:sp>
        <p:sp>
          <p:nvSpPr>
            <p:cNvPr id="103" name="Google Shape;103;p20"/>
            <p:cNvSpPr txBox="1"/>
            <p:nvPr/>
          </p:nvSpPr>
          <p:spPr>
            <a:xfrm>
              <a:off x="3307438" y="1812336"/>
              <a:ext cx="461400" cy="475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None/>
              </a:pPr>
              <a:r>
                <a:rPr b="1" lang="en" sz="1855">
                  <a:solidFill>
                    <a:srgbClr val="202124"/>
                  </a:solidFill>
                  <a:latin typeface="Days One"/>
                  <a:ea typeface="Days One"/>
                  <a:cs typeface="Days One"/>
                  <a:sym typeface="Days One"/>
                </a:rPr>
                <a:t>02</a:t>
              </a:r>
              <a:endParaRPr b="1" sz="1855">
                <a:solidFill>
                  <a:srgbClr val="202124"/>
                </a:solidFill>
                <a:latin typeface="Days One"/>
                <a:ea typeface="Days One"/>
                <a:cs typeface="Days One"/>
                <a:sym typeface="Days One"/>
              </a:endParaRPr>
            </a:p>
          </p:txBody>
        </p:sp>
        <p:sp>
          <p:nvSpPr>
            <p:cNvPr id="104" name="Google Shape;104;p20"/>
            <p:cNvSpPr txBox="1"/>
            <p:nvPr/>
          </p:nvSpPr>
          <p:spPr>
            <a:xfrm>
              <a:off x="2884676" y="2222856"/>
              <a:ext cx="1587300" cy="3879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rPr b="1" lang="en" sz="1800">
                  <a:solidFill>
                    <a:schemeClr val="dk1"/>
                  </a:solidFill>
                </a:rPr>
                <a:t>Supplies List for First day!</a:t>
              </a:r>
              <a:endParaRPr b="1" sz="1800">
                <a:solidFill>
                  <a:srgbClr val="0461F9"/>
                </a:solidFill>
                <a:latin typeface="Days One"/>
                <a:ea typeface="Days One"/>
                <a:cs typeface="Days One"/>
                <a:sym typeface="Days One"/>
              </a:endParaRPr>
            </a:p>
          </p:txBody>
        </p:sp>
        <p:sp>
          <p:nvSpPr>
            <p:cNvPr id="105" name="Google Shape;105;p20"/>
            <p:cNvSpPr txBox="1"/>
            <p:nvPr/>
          </p:nvSpPr>
          <p:spPr>
            <a:xfrm>
              <a:off x="2854135" y="2753781"/>
              <a:ext cx="1500300" cy="1446300"/>
            </a:xfrm>
            <a:prstGeom prst="rect">
              <a:avLst/>
            </a:prstGeom>
            <a:noFill/>
            <a:ln>
              <a:noFill/>
            </a:ln>
          </p:spPr>
          <p:txBody>
            <a:bodyPr anchorCtr="0" anchor="t" bIns="0" lIns="105975" spcFirstLastPara="1" rIns="105975" wrap="square" tIns="0">
              <a:noAutofit/>
            </a:bodyPr>
            <a:lstStyle/>
            <a:p>
              <a:pPr indent="-295854" lvl="0" marL="457200" rtl="0" algn="l">
                <a:lnSpc>
                  <a:spcPct val="115000"/>
                </a:lnSpc>
                <a:spcBef>
                  <a:spcPts val="0"/>
                </a:spcBef>
                <a:spcAft>
                  <a:spcPts val="0"/>
                </a:spcAft>
                <a:buClr>
                  <a:schemeClr val="dk1"/>
                </a:buClr>
                <a:buSzPts val="1059"/>
                <a:buFont typeface="Comfortaa"/>
                <a:buChar char="-"/>
              </a:pPr>
              <a:r>
                <a:rPr b="1" lang="en" sz="1059">
                  <a:solidFill>
                    <a:schemeClr val="dk1"/>
                  </a:solidFill>
                  <a:latin typeface="Comfortaa"/>
                  <a:ea typeface="Comfortaa"/>
                  <a:cs typeface="Comfortaa"/>
                  <a:sym typeface="Comfortaa"/>
                </a:rPr>
                <a:t>Prepared Bottles</a:t>
              </a:r>
              <a:endParaRPr b="1" sz="1059">
                <a:solidFill>
                  <a:schemeClr val="dk1"/>
                </a:solidFill>
                <a:latin typeface="Comfortaa"/>
                <a:ea typeface="Comfortaa"/>
                <a:cs typeface="Comfortaa"/>
                <a:sym typeface="Comfortaa"/>
              </a:endParaRPr>
            </a:p>
            <a:p>
              <a:pPr indent="-295854" lvl="0" marL="457200" rtl="0" algn="l">
                <a:lnSpc>
                  <a:spcPct val="115000"/>
                </a:lnSpc>
                <a:spcBef>
                  <a:spcPts val="0"/>
                </a:spcBef>
                <a:spcAft>
                  <a:spcPts val="0"/>
                </a:spcAft>
                <a:buClr>
                  <a:schemeClr val="dk1"/>
                </a:buClr>
                <a:buSzPts val="1059"/>
                <a:buFont typeface="Comfortaa"/>
                <a:buChar char="-"/>
              </a:pPr>
              <a:r>
                <a:rPr b="1" lang="en" sz="1059">
                  <a:solidFill>
                    <a:schemeClr val="dk1"/>
                  </a:solidFill>
                  <a:latin typeface="Comfortaa"/>
                  <a:ea typeface="Comfortaa"/>
                  <a:cs typeface="Comfortaa"/>
                  <a:sym typeface="Comfortaa"/>
                </a:rPr>
                <a:t>Sleep Swaddle</a:t>
              </a:r>
              <a:endParaRPr b="1" sz="1059">
                <a:solidFill>
                  <a:schemeClr val="dk1"/>
                </a:solidFill>
                <a:latin typeface="Comfortaa"/>
                <a:ea typeface="Comfortaa"/>
                <a:cs typeface="Comfortaa"/>
                <a:sym typeface="Comfortaa"/>
              </a:endParaRPr>
            </a:p>
            <a:p>
              <a:pPr indent="-295854" lvl="0" marL="457200" rtl="0" algn="l">
                <a:lnSpc>
                  <a:spcPct val="115000"/>
                </a:lnSpc>
                <a:spcBef>
                  <a:spcPts val="0"/>
                </a:spcBef>
                <a:spcAft>
                  <a:spcPts val="0"/>
                </a:spcAft>
                <a:buClr>
                  <a:schemeClr val="dk1"/>
                </a:buClr>
                <a:buSzPts val="1059"/>
                <a:buFont typeface="Comfortaa"/>
                <a:buChar char="-"/>
              </a:pPr>
              <a:r>
                <a:rPr b="1" lang="en" sz="1059">
                  <a:solidFill>
                    <a:schemeClr val="dk1"/>
                  </a:solidFill>
                  <a:latin typeface="Comfortaa"/>
                  <a:ea typeface="Comfortaa"/>
                  <a:cs typeface="Comfortaa"/>
                  <a:sym typeface="Comfortaa"/>
                </a:rPr>
                <a:t>Spare Pair of </a:t>
              </a:r>
              <a:r>
                <a:rPr b="1" lang="en" sz="1059">
                  <a:solidFill>
                    <a:schemeClr val="dk1"/>
                  </a:solidFill>
                  <a:latin typeface="Comfortaa"/>
                  <a:ea typeface="Comfortaa"/>
                  <a:cs typeface="Comfortaa"/>
                  <a:sym typeface="Comfortaa"/>
                </a:rPr>
                <a:t>clothes</a:t>
              </a:r>
              <a:r>
                <a:rPr b="1" lang="en" sz="1059">
                  <a:solidFill>
                    <a:schemeClr val="dk1"/>
                  </a:solidFill>
                  <a:latin typeface="Comfortaa"/>
                  <a:ea typeface="Comfortaa"/>
                  <a:cs typeface="Comfortaa"/>
                  <a:sym typeface="Comfortaa"/>
                </a:rPr>
                <a:t>.</a:t>
              </a:r>
              <a:endParaRPr b="1" sz="1059">
                <a:solidFill>
                  <a:schemeClr val="dk1"/>
                </a:solidFill>
                <a:latin typeface="Comfortaa"/>
                <a:ea typeface="Comfortaa"/>
                <a:cs typeface="Comfortaa"/>
                <a:sym typeface="Comfortaa"/>
              </a:endParaRPr>
            </a:p>
            <a:p>
              <a:pPr indent="-295854" lvl="0" marL="457200" rtl="0" algn="l">
                <a:lnSpc>
                  <a:spcPct val="115000"/>
                </a:lnSpc>
                <a:spcBef>
                  <a:spcPts val="0"/>
                </a:spcBef>
                <a:spcAft>
                  <a:spcPts val="0"/>
                </a:spcAft>
                <a:buClr>
                  <a:schemeClr val="dk1"/>
                </a:buClr>
                <a:buSzPts val="1059"/>
                <a:buFont typeface="Comfortaa"/>
                <a:buChar char="-"/>
              </a:pPr>
              <a:r>
                <a:rPr b="1" lang="en" sz="1059">
                  <a:solidFill>
                    <a:schemeClr val="dk1"/>
                  </a:solidFill>
                  <a:latin typeface="Comfortaa"/>
                  <a:ea typeface="Comfortaa"/>
                  <a:cs typeface="Comfortaa"/>
                  <a:sym typeface="Comfortaa"/>
                </a:rPr>
                <a:t>Nap mat</a:t>
              </a:r>
              <a:endParaRPr b="1" sz="1059">
                <a:solidFill>
                  <a:schemeClr val="dk1"/>
                </a:solidFill>
                <a:latin typeface="Comfortaa"/>
                <a:ea typeface="Comfortaa"/>
                <a:cs typeface="Comfortaa"/>
                <a:sym typeface="Comfortaa"/>
              </a:endParaRPr>
            </a:p>
            <a:p>
              <a:pPr indent="-295854" lvl="0" marL="457200" rtl="0" algn="l">
                <a:lnSpc>
                  <a:spcPct val="115000"/>
                </a:lnSpc>
                <a:spcBef>
                  <a:spcPts val="0"/>
                </a:spcBef>
                <a:spcAft>
                  <a:spcPts val="0"/>
                </a:spcAft>
                <a:buClr>
                  <a:schemeClr val="dk1"/>
                </a:buClr>
                <a:buSzPts val="1059"/>
                <a:buFont typeface="Comfortaa"/>
                <a:buChar char="-"/>
              </a:pPr>
              <a:r>
                <a:rPr b="1" lang="en" sz="1059">
                  <a:solidFill>
                    <a:schemeClr val="dk1"/>
                  </a:solidFill>
                  <a:latin typeface="Comfortaa"/>
                  <a:ea typeface="Comfortaa"/>
                  <a:cs typeface="Comfortaa"/>
                  <a:sym typeface="Comfortaa"/>
                </a:rPr>
                <a:t>Family photo</a:t>
              </a:r>
              <a:endParaRPr b="1" sz="1059">
                <a:solidFill>
                  <a:schemeClr val="dk1"/>
                </a:solidFill>
                <a:latin typeface="Comfortaa"/>
                <a:ea typeface="Comfortaa"/>
                <a:cs typeface="Comfortaa"/>
                <a:sym typeface="Comfortaa"/>
              </a:endParaRPr>
            </a:p>
            <a:p>
              <a:pPr indent="-295854" lvl="0" marL="457200" rtl="0" algn="l">
                <a:lnSpc>
                  <a:spcPct val="115000"/>
                </a:lnSpc>
                <a:spcBef>
                  <a:spcPts val="0"/>
                </a:spcBef>
                <a:spcAft>
                  <a:spcPts val="0"/>
                </a:spcAft>
                <a:buClr>
                  <a:schemeClr val="dk1"/>
                </a:buClr>
                <a:buSzPts val="1059"/>
                <a:buFont typeface="Comfortaa"/>
                <a:buChar char="-"/>
              </a:pPr>
              <a:r>
                <a:rPr b="1" lang="en" sz="1059">
                  <a:solidFill>
                    <a:schemeClr val="dk1"/>
                  </a:solidFill>
                  <a:latin typeface="Comfortaa"/>
                  <a:ea typeface="Comfortaa"/>
                  <a:cs typeface="Comfortaa"/>
                  <a:sym typeface="Comfortaa"/>
                </a:rPr>
                <a:t>Weather appropriate wear</a:t>
              </a:r>
              <a:endParaRPr sz="1159">
                <a:solidFill>
                  <a:srgbClr val="202124"/>
                </a:solidFill>
                <a:latin typeface="Albert Sans"/>
                <a:ea typeface="Albert Sans"/>
                <a:cs typeface="Albert Sans"/>
                <a:sym typeface="Albert Sans"/>
              </a:endParaRPr>
            </a:p>
          </p:txBody>
        </p:sp>
        <p:sp>
          <p:nvSpPr>
            <p:cNvPr id="106" name="Google Shape;106;p20"/>
            <p:cNvSpPr txBox="1"/>
            <p:nvPr/>
          </p:nvSpPr>
          <p:spPr>
            <a:xfrm>
              <a:off x="5134150" y="1812336"/>
              <a:ext cx="461400" cy="475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None/>
              </a:pPr>
              <a:r>
                <a:rPr b="1" lang="en" sz="1855">
                  <a:solidFill>
                    <a:srgbClr val="202124"/>
                  </a:solidFill>
                  <a:latin typeface="Days One"/>
                  <a:ea typeface="Days One"/>
                  <a:cs typeface="Days One"/>
                  <a:sym typeface="Days One"/>
                </a:rPr>
                <a:t>03</a:t>
              </a:r>
              <a:endParaRPr b="1" sz="1855">
                <a:solidFill>
                  <a:srgbClr val="202124"/>
                </a:solidFill>
                <a:latin typeface="Days One"/>
                <a:ea typeface="Days One"/>
                <a:cs typeface="Days One"/>
                <a:sym typeface="Days One"/>
              </a:endParaRPr>
            </a:p>
          </p:txBody>
        </p:sp>
        <p:sp>
          <p:nvSpPr>
            <p:cNvPr id="107" name="Google Shape;107;p20"/>
            <p:cNvSpPr txBox="1"/>
            <p:nvPr/>
          </p:nvSpPr>
          <p:spPr>
            <a:xfrm>
              <a:off x="4623050" y="2222850"/>
              <a:ext cx="1587300" cy="387900"/>
            </a:xfrm>
            <a:prstGeom prst="rect">
              <a:avLst/>
            </a:prstGeom>
            <a:noFill/>
            <a:ln>
              <a:noFill/>
            </a:ln>
          </p:spPr>
          <p:txBody>
            <a:bodyPr anchorCtr="0" anchor="ctr" bIns="0" lIns="0" spcFirstLastPara="1" rIns="0" wrap="square" tIns="0">
              <a:noAutofit/>
            </a:bodyPr>
            <a:lstStyle/>
            <a:p>
              <a:pPr indent="0" lvl="0" marL="0" rtl="0" algn="ctr">
                <a:lnSpc>
                  <a:spcPct val="90000"/>
                </a:lnSpc>
                <a:spcBef>
                  <a:spcPts val="0"/>
                </a:spcBef>
                <a:spcAft>
                  <a:spcPts val="0"/>
                </a:spcAft>
                <a:buNone/>
              </a:pPr>
              <a:r>
                <a:rPr b="1" lang="en" sz="1800">
                  <a:solidFill>
                    <a:schemeClr val="dk1"/>
                  </a:solidFill>
                </a:rPr>
                <a:t>Registration Documents</a:t>
              </a:r>
              <a:endParaRPr b="1" sz="1623">
                <a:solidFill>
                  <a:srgbClr val="0461F9"/>
                </a:solidFill>
                <a:latin typeface="Days One"/>
                <a:ea typeface="Days One"/>
                <a:cs typeface="Days One"/>
                <a:sym typeface="Days One"/>
              </a:endParaRPr>
            </a:p>
          </p:txBody>
        </p:sp>
        <p:sp>
          <p:nvSpPr>
            <p:cNvPr id="108" name="Google Shape;108;p20"/>
            <p:cNvSpPr txBox="1"/>
            <p:nvPr/>
          </p:nvSpPr>
          <p:spPr>
            <a:xfrm>
              <a:off x="7064875" y="1812336"/>
              <a:ext cx="461400" cy="475800"/>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None/>
              </a:pPr>
              <a:r>
                <a:rPr b="1" lang="en" sz="1855">
                  <a:solidFill>
                    <a:srgbClr val="202124"/>
                  </a:solidFill>
                  <a:latin typeface="Days One"/>
                  <a:ea typeface="Days One"/>
                  <a:cs typeface="Days One"/>
                  <a:sym typeface="Days One"/>
                </a:rPr>
                <a:t>04</a:t>
              </a:r>
              <a:endParaRPr b="1" sz="1855">
                <a:solidFill>
                  <a:srgbClr val="202124"/>
                </a:solidFill>
                <a:latin typeface="Days One"/>
                <a:ea typeface="Days One"/>
                <a:cs typeface="Days One"/>
                <a:sym typeface="Days One"/>
              </a:endParaRPr>
            </a:p>
          </p:txBody>
        </p:sp>
        <p:sp>
          <p:nvSpPr>
            <p:cNvPr id="109" name="Google Shape;109;p20"/>
            <p:cNvSpPr txBox="1"/>
            <p:nvPr/>
          </p:nvSpPr>
          <p:spPr>
            <a:xfrm>
              <a:off x="6484825" y="2222850"/>
              <a:ext cx="1653900" cy="3879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1" lang="en" sz="1800">
                  <a:solidFill>
                    <a:schemeClr val="dk1"/>
                  </a:solidFill>
                </a:rPr>
                <a:t>Enrollment </a:t>
              </a:r>
              <a:endParaRPr b="1" sz="1800">
                <a:solidFill>
                  <a:schemeClr val="dk1"/>
                </a:solidFill>
              </a:endParaRPr>
            </a:p>
            <a:p>
              <a:pPr indent="0" lvl="0" marL="0" marR="0" rtl="0" algn="ctr">
                <a:lnSpc>
                  <a:spcPct val="90000"/>
                </a:lnSpc>
                <a:spcBef>
                  <a:spcPts val="0"/>
                </a:spcBef>
                <a:spcAft>
                  <a:spcPts val="0"/>
                </a:spcAft>
                <a:buNone/>
              </a:pPr>
              <a:r>
                <a:rPr b="1" lang="en" sz="1800">
                  <a:solidFill>
                    <a:schemeClr val="dk1"/>
                  </a:solidFill>
                </a:rPr>
                <a:t>Fees</a:t>
              </a:r>
              <a:endParaRPr b="1" sz="1623">
                <a:solidFill>
                  <a:srgbClr val="0461F9"/>
                </a:solidFill>
                <a:latin typeface="Days One"/>
                <a:ea typeface="Days One"/>
                <a:cs typeface="Days One"/>
                <a:sym typeface="Days One"/>
              </a:endParaRPr>
            </a:p>
          </p:txBody>
        </p:sp>
        <p:sp>
          <p:nvSpPr>
            <p:cNvPr id="110" name="Google Shape;110;p20"/>
            <p:cNvSpPr txBox="1"/>
            <p:nvPr/>
          </p:nvSpPr>
          <p:spPr>
            <a:xfrm>
              <a:off x="6610075" y="2753791"/>
              <a:ext cx="1371000" cy="851700"/>
            </a:xfrm>
            <a:prstGeom prst="rect">
              <a:avLst/>
            </a:prstGeom>
            <a:noFill/>
            <a:ln>
              <a:noFill/>
            </a:ln>
          </p:spPr>
          <p:txBody>
            <a:bodyPr anchorCtr="0" anchor="t" bIns="0" lIns="105975" spcFirstLastPara="1" rIns="105975" wrap="square" tIns="0">
              <a:noAutofit/>
            </a:bodyPr>
            <a:lstStyle/>
            <a:p>
              <a:pPr indent="-302204" lvl="0" marL="457200" marR="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One Months </a:t>
              </a:r>
              <a:r>
                <a:rPr b="1" lang="en" sz="1059">
                  <a:solidFill>
                    <a:schemeClr val="dk1"/>
                  </a:solidFill>
                  <a:latin typeface="Comfortaa"/>
                  <a:ea typeface="Comfortaa"/>
                  <a:cs typeface="Comfortaa"/>
                  <a:sym typeface="Comfortaa"/>
                </a:rPr>
                <a:t>Tuition</a:t>
              </a:r>
              <a:r>
                <a:rPr b="1" lang="en" sz="1059">
                  <a:solidFill>
                    <a:schemeClr val="dk1"/>
                  </a:solidFill>
                  <a:latin typeface="Comfortaa"/>
                  <a:ea typeface="Comfortaa"/>
                  <a:cs typeface="Comfortaa"/>
                  <a:sym typeface="Comfortaa"/>
                </a:rPr>
                <a:t> Paid</a:t>
              </a:r>
              <a:endParaRPr b="1" sz="1059">
                <a:solidFill>
                  <a:schemeClr val="dk1"/>
                </a:solidFill>
                <a:latin typeface="Comfortaa"/>
                <a:ea typeface="Comfortaa"/>
                <a:cs typeface="Comfortaa"/>
                <a:sym typeface="Comfortaa"/>
              </a:endParaRPr>
            </a:p>
            <a:p>
              <a:pPr indent="-302204" lvl="0" marL="457200" marR="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One week Credited to Account</a:t>
              </a:r>
              <a:endParaRPr b="1" sz="1059">
                <a:solidFill>
                  <a:schemeClr val="dk1"/>
                </a:solidFill>
                <a:latin typeface="Comfortaa"/>
                <a:ea typeface="Comfortaa"/>
                <a:cs typeface="Comfortaa"/>
                <a:sym typeface="Comfortaa"/>
              </a:endParaRPr>
            </a:p>
          </p:txBody>
        </p:sp>
        <p:sp>
          <p:nvSpPr>
            <p:cNvPr id="111" name="Google Shape;111;p20"/>
            <p:cNvSpPr txBox="1"/>
            <p:nvPr/>
          </p:nvSpPr>
          <p:spPr>
            <a:xfrm>
              <a:off x="4707557" y="2753781"/>
              <a:ext cx="1500300" cy="851700"/>
            </a:xfrm>
            <a:prstGeom prst="rect">
              <a:avLst/>
            </a:prstGeom>
            <a:noFill/>
            <a:ln>
              <a:noFill/>
            </a:ln>
          </p:spPr>
          <p:txBody>
            <a:bodyPr anchorCtr="0" anchor="t" bIns="0" lIns="105975" spcFirstLastPara="1" rIns="105975" wrap="square" tIns="0">
              <a:noAutofit/>
            </a:bodyPr>
            <a:lstStyle/>
            <a:p>
              <a:pPr indent="-302204" lvl="0" marL="45720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Enrollment packet filled out.</a:t>
              </a:r>
              <a:endParaRPr b="1" sz="1059">
                <a:solidFill>
                  <a:schemeClr val="dk1"/>
                </a:solidFill>
                <a:latin typeface="Comfortaa"/>
                <a:ea typeface="Comfortaa"/>
                <a:cs typeface="Comfortaa"/>
                <a:sym typeface="Comfortaa"/>
              </a:endParaRPr>
            </a:p>
            <a:p>
              <a:pPr indent="-302204" lvl="0" marL="45720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Tuition paid</a:t>
              </a:r>
              <a:endParaRPr b="1" sz="1059">
                <a:solidFill>
                  <a:schemeClr val="dk1"/>
                </a:solidFill>
                <a:latin typeface="Comfortaa"/>
                <a:ea typeface="Comfortaa"/>
                <a:cs typeface="Comfortaa"/>
                <a:sym typeface="Comfortaa"/>
              </a:endParaRPr>
            </a:p>
            <a:p>
              <a:pPr indent="-302204" lvl="0" marL="457200" marR="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Medical Info filled out</a:t>
              </a:r>
              <a:endParaRPr b="1" sz="1059">
                <a:solidFill>
                  <a:schemeClr val="dk1"/>
                </a:solidFill>
                <a:latin typeface="Comfortaa"/>
                <a:ea typeface="Comfortaa"/>
                <a:cs typeface="Comfortaa"/>
                <a:sym typeface="Comfortaa"/>
              </a:endParaRPr>
            </a:p>
            <a:p>
              <a:pPr indent="-302204" lvl="0" marL="457200" marR="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CACFP form</a:t>
              </a:r>
              <a:endParaRPr b="1" sz="1059">
                <a:solidFill>
                  <a:schemeClr val="dk1"/>
                </a:solidFill>
                <a:latin typeface="Comfortaa"/>
                <a:ea typeface="Comfortaa"/>
                <a:cs typeface="Comfortaa"/>
                <a:sym typeface="Comfortaa"/>
              </a:endParaRPr>
            </a:p>
            <a:p>
              <a:pPr indent="-302204" lvl="0" marL="457200" marR="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Immunization records</a:t>
              </a:r>
              <a:endParaRPr b="1" sz="1059">
                <a:solidFill>
                  <a:schemeClr val="dk1"/>
                </a:solidFill>
                <a:latin typeface="Comfortaa"/>
                <a:ea typeface="Comfortaa"/>
                <a:cs typeface="Comfortaa"/>
                <a:sym typeface="Comfortaa"/>
              </a:endParaRPr>
            </a:p>
            <a:p>
              <a:pPr indent="-302204" lvl="0" marL="457200" marR="0" rtl="0" algn="l">
                <a:lnSpc>
                  <a:spcPct val="115000"/>
                </a:lnSpc>
                <a:spcBef>
                  <a:spcPts val="0"/>
                </a:spcBef>
                <a:spcAft>
                  <a:spcPts val="0"/>
                </a:spcAft>
                <a:buClr>
                  <a:srgbClr val="202124"/>
                </a:buClr>
                <a:buSzPts val="1159"/>
                <a:buFont typeface="Albert Sans"/>
                <a:buChar char="-"/>
              </a:pPr>
              <a:r>
                <a:rPr b="1" lang="en" sz="1059">
                  <a:solidFill>
                    <a:schemeClr val="dk1"/>
                  </a:solidFill>
                  <a:latin typeface="Comfortaa"/>
                  <a:ea typeface="Comfortaa"/>
                  <a:cs typeface="Comfortaa"/>
                  <a:sym typeface="Comfortaa"/>
                </a:rPr>
                <a:t>1 month schedule</a:t>
              </a:r>
              <a:endParaRPr b="1" sz="1059">
                <a:solidFill>
                  <a:schemeClr val="dk1"/>
                </a:solidFill>
                <a:latin typeface="Comfortaa"/>
                <a:ea typeface="Comfortaa"/>
                <a:cs typeface="Comfortaa"/>
                <a:sym typeface="Comfortaa"/>
              </a:endParaRPr>
            </a:p>
          </p:txBody>
        </p:sp>
        <p:sp>
          <p:nvSpPr>
            <p:cNvPr id="112" name="Google Shape;112;p20"/>
            <p:cNvSpPr/>
            <p:nvPr/>
          </p:nvSpPr>
          <p:spPr>
            <a:xfrm>
              <a:off x="1744000" y="1585373"/>
              <a:ext cx="198300" cy="198300"/>
            </a:xfrm>
            <a:prstGeom prst="star4">
              <a:avLst>
                <a:gd fmla="val 20600" name="adj"/>
              </a:avLst>
            </a:prstGeom>
            <a:solidFill>
              <a:srgbClr val="202124"/>
            </a:solidFill>
            <a:ln>
              <a:noFill/>
            </a:ln>
          </p:spPr>
          <p:txBody>
            <a:bodyPr anchorCtr="0" anchor="ctr" bIns="105975" lIns="105975" spcFirstLastPara="1" rIns="105975" wrap="square" tIns="105975">
              <a:noAutofit/>
            </a:bodyPr>
            <a:lstStyle/>
            <a:p>
              <a:pPr indent="0" lvl="0" marL="0" rtl="0" algn="ctr">
                <a:spcBef>
                  <a:spcPts val="0"/>
                </a:spcBef>
                <a:spcAft>
                  <a:spcPts val="0"/>
                </a:spcAft>
                <a:buNone/>
              </a:pPr>
              <a:r>
                <a:t/>
              </a:r>
              <a:endParaRPr sz="1623">
                <a:latin typeface="Days One"/>
                <a:ea typeface="Days One"/>
                <a:cs typeface="Days One"/>
                <a:sym typeface="Days One"/>
              </a:endParaRPr>
            </a:p>
          </p:txBody>
        </p:sp>
        <p:cxnSp>
          <p:nvCxnSpPr>
            <p:cNvPr id="113" name="Google Shape;113;p20"/>
            <p:cNvCxnSpPr/>
            <p:nvPr/>
          </p:nvCxnSpPr>
          <p:spPr>
            <a:xfrm flipH="1" rot="5400000">
              <a:off x="2130035" y="1920577"/>
              <a:ext cx="1033800" cy="268500"/>
            </a:xfrm>
            <a:prstGeom prst="curvedConnector3">
              <a:avLst>
                <a:gd fmla="val 50000" name="adj1"/>
              </a:avLst>
            </a:prstGeom>
            <a:noFill/>
            <a:ln cap="flat" cmpd="sng" w="11050">
              <a:solidFill>
                <a:srgbClr val="0D5EFF"/>
              </a:solidFill>
              <a:prstDash val="solid"/>
              <a:round/>
              <a:headEnd len="med" w="med" type="none"/>
              <a:tailEnd len="med" w="med" type="none"/>
            </a:ln>
          </p:spPr>
        </p:cxnSp>
        <p:cxnSp>
          <p:nvCxnSpPr>
            <p:cNvPr id="114" name="Google Shape;114;p20"/>
            <p:cNvCxnSpPr/>
            <p:nvPr/>
          </p:nvCxnSpPr>
          <p:spPr>
            <a:xfrm rot="5400000">
              <a:off x="1762083" y="3223927"/>
              <a:ext cx="1671300" cy="366900"/>
            </a:xfrm>
            <a:prstGeom prst="curvedConnector3">
              <a:avLst>
                <a:gd fmla="val 50000" name="adj1"/>
              </a:avLst>
            </a:prstGeom>
            <a:noFill/>
            <a:ln cap="flat" cmpd="sng" w="11050">
              <a:solidFill>
                <a:srgbClr val="0D5EFF"/>
              </a:solidFill>
              <a:prstDash val="solid"/>
              <a:round/>
              <a:headEnd len="med" w="med" type="none"/>
              <a:tailEnd len="med" w="med" type="none"/>
            </a:ln>
          </p:spPr>
        </p:cxnSp>
        <p:cxnSp>
          <p:nvCxnSpPr>
            <p:cNvPr id="115" name="Google Shape;115;p20"/>
            <p:cNvCxnSpPr/>
            <p:nvPr/>
          </p:nvCxnSpPr>
          <p:spPr>
            <a:xfrm flipH="1" rot="5400000">
              <a:off x="3971899" y="1920577"/>
              <a:ext cx="1033800" cy="268500"/>
            </a:xfrm>
            <a:prstGeom prst="curvedConnector3">
              <a:avLst>
                <a:gd fmla="val 50000" name="adj1"/>
              </a:avLst>
            </a:prstGeom>
            <a:noFill/>
            <a:ln cap="flat" cmpd="sng" w="11050">
              <a:solidFill>
                <a:srgbClr val="0D5EFF"/>
              </a:solidFill>
              <a:prstDash val="solid"/>
              <a:round/>
              <a:headEnd len="med" w="med" type="none"/>
              <a:tailEnd len="med" w="med" type="none"/>
            </a:ln>
          </p:spPr>
        </p:cxnSp>
        <p:cxnSp>
          <p:nvCxnSpPr>
            <p:cNvPr id="116" name="Google Shape;116;p20"/>
            <p:cNvCxnSpPr/>
            <p:nvPr/>
          </p:nvCxnSpPr>
          <p:spPr>
            <a:xfrm rot="5400000">
              <a:off x="3679997" y="3282877"/>
              <a:ext cx="1654200" cy="231900"/>
            </a:xfrm>
            <a:prstGeom prst="curvedConnector3">
              <a:avLst>
                <a:gd fmla="val 50000" name="adj1"/>
              </a:avLst>
            </a:prstGeom>
            <a:noFill/>
            <a:ln cap="flat" cmpd="sng" w="11050">
              <a:solidFill>
                <a:srgbClr val="0D5EFF"/>
              </a:solidFill>
              <a:prstDash val="solid"/>
              <a:round/>
              <a:headEnd len="med" w="med" type="none"/>
              <a:tailEnd len="med" w="med" type="none"/>
            </a:ln>
          </p:spPr>
        </p:cxnSp>
        <p:cxnSp>
          <p:nvCxnSpPr>
            <p:cNvPr id="117" name="Google Shape;117;p20"/>
            <p:cNvCxnSpPr/>
            <p:nvPr/>
          </p:nvCxnSpPr>
          <p:spPr>
            <a:xfrm flipH="1" rot="5400000">
              <a:off x="5811902" y="1920577"/>
              <a:ext cx="1033800" cy="268500"/>
            </a:xfrm>
            <a:prstGeom prst="curvedConnector3">
              <a:avLst>
                <a:gd fmla="val 50000" name="adj1"/>
              </a:avLst>
            </a:prstGeom>
            <a:noFill/>
            <a:ln cap="flat" cmpd="sng" w="11050">
              <a:solidFill>
                <a:srgbClr val="0D5EFF"/>
              </a:solidFill>
              <a:prstDash val="solid"/>
              <a:round/>
              <a:headEnd len="med" w="med" type="none"/>
              <a:tailEnd len="med" w="med" type="none"/>
            </a:ln>
          </p:spPr>
        </p:cxnSp>
        <p:cxnSp>
          <p:nvCxnSpPr>
            <p:cNvPr id="118" name="Google Shape;118;p20"/>
            <p:cNvCxnSpPr/>
            <p:nvPr/>
          </p:nvCxnSpPr>
          <p:spPr>
            <a:xfrm rot="5400000">
              <a:off x="5505450" y="3285727"/>
              <a:ext cx="1671600" cy="243600"/>
            </a:xfrm>
            <a:prstGeom prst="curvedConnector3">
              <a:avLst>
                <a:gd fmla="val 50000" name="adj1"/>
              </a:avLst>
            </a:prstGeom>
            <a:noFill/>
            <a:ln cap="flat" cmpd="sng" w="11050">
              <a:solidFill>
                <a:srgbClr val="0D5EFF"/>
              </a:solidFill>
              <a:prstDash val="solid"/>
              <a:round/>
              <a:headEnd len="med" w="med" type="none"/>
              <a:tailEnd len="med" w="med" type="none"/>
            </a:ln>
          </p:spPr>
        </p:cxn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500"/>
              <a:t>Arrival/Departure Policy…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ph type="title"/>
          </p:nvPr>
        </p:nvSpPr>
        <p:spPr>
          <a:xfrm>
            <a:off x="265875" y="602330"/>
            <a:ext cx="8520600" cy="831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500"/>
              <a:t>Arrival Procedure</a:t>
            </a:r>
            <a:endParaRPr sz="4500"/>
          </a:p>
        </p:txBody>
      </p:sp>
      <p:sp>
        <p:nvSpPr>
          <p:cNvPr id="129" name="Google Shape;129;p22"/>
          <p:cNvSpPr txBox="1"/>
          <p:nvPr>
            <p:ph idx="1" type="body"/>
          </p:nvPr>
        </p:nvSpPr>
        <p:spPr>
          <a:xfrm>
            <a:off x="311700" y="1548150"/>
            <a:ext cx="8520600" cy="3144000"/>
          </a:xfrm>
          <a:prstGeom prst="rect">
            <a:avLst/>
          </a:prstGeom>
        </p:spPr>
        <p:txBody>
          <a:bodyPr anchorCtr="0" anchor="ctr" bIns="91425" lIns="91425" spcFirstLastPara="1" rIns="91425" wrap="square" tIns="91425">
            <a:noAutofit/>
          </a:bodyPr>
          <a:lstStyle/>
          <a:p>
            <a:pPr indent="0" lvl="0" marL="0" rtl="0" algn="ctr">
              <a:spcBef>
                <a:spcPts val="0"/>
              </a:spcBef>
              <a:spcAft>
                <a:spcPts val="1000"/>
              </a:spcAft>
              <a:buNone/>
            </a:pPr>
            <a:r>
              <a:rPr b="1" lang="en" sz="1900">
                <a:latin typeface="Arial"/>
                <a:ea typeface="Arial"/>
                <a:cs typeface="Arial"/>
                <a:sym typeface="Arial"/>
              </a:rPr>
              <a:t>Upon arriving at the school, parents must pull up in the designated pick-up and drop-off spot in the front of the building. Parents must walk their child their designated classrooms. Please make sure teacher is in classroom and do not leave child alone in classroom. The teacher will be ready to sign the child in. Parent, please assist children in putting items away in cubbies. Drop-off time is between 6am and 9am If you are going to be later than 9am you must call . No children will be allowed drop off after 11am. </a:t>
            </a:r>
            <a:r>
              <a:rPr lang="en" sz="1900">
                <a:latin typeface="Arial"/>
                <a:ea typeface="Arial"/>
                <a:cs typeface="Arial"/>
                <a:sym typeface="Arial"/>
              </a:rPr>
              <a:t>​ </a:t>
            </a:r>
            <a:endParaRPr b="1" sz="1900">
              <a:solidFill>
                <a:schemeClr val="accent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idx="1" type="body"/>
          </p:nvPr>
        </p:nvSpPr>
        <p:spPr>
          <a:xfrm>
            <a:off x="311700" y="201675"/>
            <a:ext cx="8520600" cy="237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400">
                <a:latin typeface="Aharoni"/>
                <a:ea typeface="Aharoni"/>
                <a:cs typeface="Aharoni"/>
                <a:sym typeface="Aharoni"/>
              </a:rPr>
              <a:t>PICK UP AUTHORIZATION </a:t>
            </a:r>
            <a:r>
              <a:rPr lang="en" sz="3400">
                <a:latin typeface="Aharoni"/>
                <a:ea typeface="Aharoni"/>
                <a:cs typeface="Aharoni"/>
                <a:sym typeface="Aharoni"/>
              </a:rPr>
              <a:t>​</a:t>
            </a:r>
            <a:endParaRPr sz="3400">
              <a:latin typeface="Aharoni"/>
              <a:ea typeface="Aharoni"/>
              <a:cs typeface="Aharoni"/>
              <a:sym typeface="Aharoni"/>
            </a:endParaRPr>
          </a:p>
          <a:p>
            <a:pPr indent="0" lvl="0" marL="0" rtl="0" algn="ctr">
              <a:spcBef>
                <a:spcPts val="0"/>
              </a:spcBef>
              <a:spcAft>
                <a:spcPts val="0"/>
              </a:spcAft>
              <a:buClr>
                <a:schemeClr val="dk1"/>
              </a:buClr>
              <a:buSzPts val="1100"/>
              <a:buFont typeface="Arial"/>
              <a:buNone/>
            </a:pPr>
            <a:r>
              <a:rPr b="1" lang="en" sz="1600">
                <a:latin typeface="Aharoni"/>
                <a:ea typeface="Aharoni"/>
                <a:cs typeface="Aharoni"/>
                <a:sym typeface="Aharoni"/>
              </a:rPr>
              <a:t>For the child's safety, the only people authorized to pick up a child are those designated by the parent/guardian on the child’s approved pick-up list. If a child is to be released to anyone other than the person(s) listed, a written note, message from parents, or verbal communication authorizing pick-up must be received prior to pick- up time.</a:t>
            </a:r>
            <a:r>
              <a:rPr lang="en" sz="1600">
                <a:latin typeface="Aharoni"/>
                <a:ea typeface="Aharoni"/>
                <a:cs typeface="Aharoni"/>
                <a:sym typeface="Aharoni"/>
              </a:rPr>
              <a:t>​</a:t>
            </a:r>
            <a:endParaRPr b="1" sz="1700">
              <a:latin typeface="Arial"/>
              <a:ea typeface="Arial"/>
              <a:cs typeface="Arial"/>
              <a:sym typeface="Arial"/>
            </a:endParaRPr>
          </a:p>
        </p:txBody>
      </p:sp>
      <p:sp>
        <p:nvSpPr>
          <p:cNvPr id="135" name="Google Shape;135;p23"/>
          <p:cNvSpPr txBox="1"/>
          <p:nvPr/>
        </p:nvSpPr>
        <p:spPr>
          <a:xfrm>
            <a:off x="1238400" y="2437125"/>
            <a:ext cx="6667200" cy="241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600" u="sng">
                <a:solidFill>
                  <a:schemeClr val="dk1"/>
                </a:solidFill>
                <a:latin typeface="Aharoni"/>
                <a:ea typeface="Aharoni"/>
                <a:cs typeface="Aharoni"/>
                <a:sym typeface="Aharoni"/>
              </a:rPr>
              <a:t>Pick-Up Authorization Process:</a:t>
            </a:r>
            <a:r>
              <a:rPr lang="en" sz="1600">
                <a:solidFill>
                  <a:schemeClr val="dk1"/>
                </a:solidFill>
                <a:latin typeface="Aharoni"/>
                <a:ea typeface="Aharoni"/>
                <a:cs typeface="Aharoni"/>
                <a:sym typeface="Aharoni"/>
              </a:rPr>
              <a:t>​</a:t>
            </a:r>
            <a:endParaRPr sz="1600">
              <a:solidFill>
                <a:schemeClr val="dk1"/>
              </a:solidFill>
              <a:latin typeface="Aharoni"/>
              <a:ea typeface="Aharoni"/>
              <a:cs typeface="Aharoni"/>
              <a:sym typeface="Aharoni"/>
            </a:endParaRPr>
          </a:p>
          <a:p>
            <a:pPr indent="-273050" lvl="0" marL="596900" rtl="0" algn="l">
              <a:lnSpc>
                <a:spcPct val="115000"/>
              </a:lnSpc>
              <a:spcBef>
                <a:spcPts val="0"/>
              </a:spcBef>
              <a:spcAft>
                <a:spcPts val="0"/>
              </a:spcAft>
              <a:buClr>
                <a:schemeClr val="dk1"/>
              </a:buClr>
              <a:buSzPts val="700"/>
              <a:buFont typeface="Arial"/>
              <a:buChar char="●"/>
            </a:pPr>
            <a:r>
              <a:rPr b="1" lang="en" sz="1600">
                <a:solidFill>
                  <a:schemeClr val="dk1"/>
                </a:solidFill>
                <a:latin typeface="Aharoni"/>
                <a:ea typeface="Aharoni"/>
                <a:cs typeface="Aharoni"/>
                <a:sym typeface="Aharoni"/>
              </a:rPr>
              <a:t>Parents/guardians must BDA (call, leave a note at drop-off) of the name of the person who is picking up their child on any day when they themselves are not.</a:t>
            </a:r>
            <a:r>
              <a:rPr lang="en" sz="1600">
                <a:solidFill>
                  <a:schemeClr val="dk1"/>
                </a:solidFill>
                <a:latin typeface="Aharoni"/>
                <a:ea typeface="Aharoni"/>
                <a:cs typeface="Aharoni"/>
                <a:sym typeface="Aharoni"/>
              </a:rPr>
              <a:t>​</a:t>
            </a:r>
            <a:endParaRPr sz="1600">
              <a:solidFill>
                <a:schemeClr val="dk1"/>
              </a:solidFill>
              <a:latin typeface="Aharoni"/>
              <a:ea typeface="Aharoni"/>
              <a:cs typeface="Aharoni"/>
              <a:sym typeface="Aharoni"/>
            </a:endParaRPr>
          </a:p>
          <a:p>
            <a:pPr indent="-273050" lvl="0" marL="596900" rtl="0" algn="l">
              <a:lnSpc>
                <a:spcPct val="115000"/>
              </a:lnSpc>
              <a:spcBef>
                <a:spcPts val="0"/>
              </a:spcBef>
              <a:spcAft>
                <a:spcPts val="0"/>
              </a:spcAft>
              <a:buClr>
                <a:schemeClr val="dk1"/>
              </a:buClr>
              <a:buSzPts val="700"/>
              <a:buFont typeface="Arial"/>
              <a:buChar char="●"/>
            </a:pPr>
            <a:r>
              <a:rPr b="1" lang="en" sz="1600">
                <a:solidFill>
                  <a:schemeClr val="dk1"/>
                </a:solidFill>
                <a:latin typeface="Aharoni"/>
                <a:ea typeface="Aharoni"/>
                <a:cs typeface="Aharoni"/>
                <a:sym typeface="Aharoni"/>
              </a:rPr>
              <a:t>The “Authorized Pick-Up Person” must be at least 14 years old and may be asked to provide photo ID to the staff.</a:t>
            </a:r>
            <a:r>
              <a:rPr lang="en" sz="1600">
                <a:solidFill>
                  <a:schemeClr val="dk1"/>
                </a:solidFill>
                <a:latin typeface="Aharoni"/>
                <a:ea typeface="Aharoni"/>
                <a:cs typeface="Aharoni"/>
                <a:sym typeface="Aharoni"/>
              </a:rPr>
              <a:t>​</a:t>
            </a:r>
            <a:endParaRPr sz="1600">
              <a:solidFill>
                <a:schemeClr val="dk1"/>
              </a:solidFill>
              <a:latin typeface="Aharoni"/>
              <a:ea typeface="Aharoni"/>
              <a:cs typeface="Aharoni"/>
              <a:sym typeface="Aharoni"/>
            </a:endParaRPr>
          </a:p>
          <a:p>
            <a:pPr indent="-273050" lvl="0" marL="596900" rtl="0" algn="l">
              <a:lnSpc>
                <a:spcPct val="115000"/>
              </a:lnSpc>
              <a:spcBef>
                <a:spcPts val="0"/>
              </a:spcBef>
              <a:spcAft>
                <a:spcPts val="0"/>
              </a:spcAft>
              <a:buClr>
                <a:schemeClr val="dk1"/>
              </a:buClr>
              <a:buSzPts val="700"/>
              <a:buFont typeface="Arial"/>
              <a:buChar char="●"/>
            </a:pPr>
            <a:r>
              <a:rPr b="1" lang="en" sz="1600">
                <a:solidFill>
                  <a:schemeClr val="dk1"/>
                </a:solidFill>
                <a:latin typeface="Aharoni"/>
                <a:ea typeface="Aharoni"/>
                <a:cs typeface="Aharoni"/>
                <a:sym typeface="Aharoni"/>
              </a:rPr>
              <a:t>This authorization shall remain in force until edited or rescinded in writing by the signer of this authorization.</a:t>
            </a:r>
            <a:r>
              <a:rPr lang="en" sz="1600">
                <a:solidFill>
                  <a:schemeClr val="dk1"/>
                </a:solidFill>
                <a:latin typeface="Aharoni"/>
                <a:ea typeface="Aharoni"/>
                <a:cs typeface="Aharoni"/>
                <a:sym typeface="Aharoni"/>
              </a:rPr>
              <a:t>​</a:t>
            </a:r>
            <a:endParaRPr b="1" sz="17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4"/>
          <p:cNvSpPr txBox="1"/>
          <p:nvPr>
            <p:ph idx="1" type="body"/>
          </p:nvPr>
        </p:nvSpPr>
        <p:spPr>
          <a:xfrm>
            <a:off x="250900" y="201675"/>
            <a:ext cx="8581500" cy="461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700">
                <a:latin typeface="Aharoni"/>
                <a:ea typeface="Aharoni"/>
                <a:cs typeface="Aharoni"/>
                <a:sym typeface="Aharoni"/>
              </a:rPr>
              <a:t>DEPARTURE PROCEDURE</a:t>
            </a:r>
            <a:r>
              <a:rPr lang="en" sz="2700">
                <a:latin typeface="Aharoni"/>
                <a:ea typeface="Aharoni"/>
                <a:cs typeface="Aharoni"/>
                <a:sym typeface="Aharoni"/>
              </a:rPr>
              <a:t>​</a:t>
            </a:r>
            <a:endParaRPr sz="2700">
              <a:latin typeface="Aharoni"/>
              <a:ea typeface="Aharoni"/>
              <a:cs typeface="Aharoni"/>
              <a:sym typeface="Aharoni"/>
            </a:endParaRPr>
          </a:p>
          <a:p>
            <a:pPr indent="0" lvl="0" marL="0" rtl="0" algn="ctr">
              <a:spcBef>
                <a:spcPts val="1000"/>
              </a:spcBef>
              <a:spcAft>
                <a:spcPts val="0"/>
              </a:spcAft>
              <a:buClr>
                <a:schemeClr val="dk1"/>
              </a:buClr>
              <a:buSzPts val="1100"/>
              <a:buFont typeface="Arial"/>
              <a:buNone/>
            </a:pPr>
            <a:r>
              <a:rPr b="1" lang="en" sz="1700">
                <a:latin typeface="Aharoni"/>
                <a:ea typeface="Aharoni"/>
                <a:cs typeface="Aharoni"/>
                <a:sym typeface="Aharoni"/>
              </a:rPr>
              <a:t>Upon picking up your child, you are responsible for grabbing their belongings daily.</a:t>
            </a:r>
            <a:r>
              <a:rPr lang="en" sz="1700">
                <a:latin typeface="Aharoni"/>
                <a:ea typeface="Aharoni"/>
                <a:cs typeface="Aharoni"/>
                <a:sym typeface="Aharoni"/>
              </a:rPr>
              <a:t>​</a:t>
            </a:r>
            <a:endParaRPr sz="1700">
              <a:latin typeface="Aharoni"/>
              <a:ea typeface="Aharoni"/>
              <a:cs typeface="Aharoni"/>
              <a:sym typeface="Aharoni"/>
            </a:endParaRPr>
          </a:p>
          <a:p>
            <a:pPr indent="0" lvl="0" marL="0" rtl="0" algn="ctr">
              <a:spcBef>
                <a:spcPts val="1000"/>
              </a:spcBef>
              <a:spcAft>
                <a:spcPts val="0"/>
              </a:spcAft>
              <a:buClr>
                <a:schemeClr val="dk1"/>
              </a:buClr>
              <a:buSzPts val="1100"/>
              <a:buFont typeface="Arial"/>
              <a:buNone/>
            </a:pPr>
            <a:r>
              <a:rPr b="1" lang="en" sz="1700">
                <a:latin typeface="Aharoni"/>
                <a:ea typeface="Aharoni"/>
                <a:cs typeface="Aharoni"/>
                <a:sym typeface="Aharoni"/>
              </a:rPr>
              <a:t>This includes nap time items, artwork, and other personal items. Please check parent files. </a:t>
            </a:r>
            <a:r>
              <a:rPr lang="en" sz="1700">
                <a:latin typeface="Aharoni"/>
                <a:ea typeface="Aharoni"/>
                <a:cs typeface="Aharoni"/>
                <a:sym typeface="Aharoni"/>
              </a:rPr>
              <a:t>​</a:t>
            </a:r>
            <a:endParaRPr sz="1700">
              <a:latin typeface="Aharoni"/>
              <a:ea typeface="Aharoni"/>
              <a:cs typeface="Aharoni"/>
              <a:sym typeface="Aharoni"/>
            </a:endParaRPr>
          </a:p>
          <a:p>
            <a:pPr indent="0" lvl="0" marL="0" rtl="0" algn="ctr">
              <a:spcBef>
                <a:spcPts val="1000"/>
              </a:spcBef>
              <a:spcAft>
                <a:spcPts val="0"/>
              </a:spcAft>
              <a:buClr>
                <a:schemeClr val="dk1"/>
              </a:buClr>
              <a:buSzPts val="1100"/>
              <a:buFont typeface="Arial"/>
              <a:buNone/>
            </a:pPr>
            <a:r>
              <a:rPr b="1" lang="en" sz="1700">
                <a:latin typeface="Aharoni"/>
                <a:ea typeface="Aharoni"/>
                <a:cs typeface="Aharoni"/>
                <a:sym typeface="Aharoni"/>
              </a:rPr>
              <a:t>For safety of children, they may not be left unattended in the building or parking lot. Children must be picked up directly from area they are in and parents need to communicate with CHILD’s TEACHER, that their child is leaving for the day. </a:t>
            </a:r>
            <a:r>
              <a:rPr lang="en" sz="1700">
                <a:latin typeface="Aharoni"/>
                <a:ea typeface="Aharoni"/>
                <a:cs typeface="Aharoni"/>
                <a:sym typeface="Aharoni"/>
              </a:rPr>
              <a:t>​</a:t>
            </a:r>
            <a:endParaRPr sz="1700">
              <a:latin typeface="Aharoni"/>
              <a:ea typeface="Aharoni"/>
              <a:cs typeface="Aharoni"/>
              <a:sym typeface="Aharoni"/>
            </a:endParaRPr>
          </a:p>
          <a:p>
            <a:pPr indent="0" lvl="0" marL="0" rtl="0" algn="ctr">
              <a:spcBef>
                <a:spcPts val="1000"/>
              </a:spcBef>
              <a:spcAft>
                <a:spcPts val="1000"/>
              </a:spcAft>
              <a:buClr>
                <a:schemeClr val="dk1"/>
              </a:buClr>
              <a:buSzPts val="1100"/>
              <a:buFont typeface="Arial"/>
              <a:buNone/>
            </a:pPr>
            <a:r>
              <a:rPr b="1" lang="en" sz="1700">
                <a:latin typeface="Aharoni"/>
                <a:ea typeface="Aharoni"/>
                <a:cs typeface="Aharoni"/>
                <a:sym typeface="Aharoni"/>
              </a:rPr>
              <a:t>Parents must always have children with them. </a:t>
            </a:r>
            <a:r>
              <a:rPr lang="en" sz="1700">
                <a:latin typeface="Aharoni"/>
                <a:ea typeface="Aharoni"/>
                <a:cs typeface="Aharoni"/>
                <a:sym typeface="Aharoni"/>
              </a:rPr>
              <a:t>​</a:t>
            </a:r>
            <a:endParaRPr b="1" sz="3400">
              <a:latin typeface="Aharoni"/>
              <a:ea typeface="Aharoni"/>
              <a:cs typeface="Aharoni"/>
              <a:sym typeface="Aharon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500"/>
              <a:t>Lets Eat! Food Program…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grpSp>
        <p:nvGrpSpPr>
          <p:cNvPr id="150" name="Google Shape;150;p26"/>
          <p:cNvGrpSpPr/>
          <p:nvPr/>
        </p:nvGrpSpPr>
        <p:grpSpPr>
          <a:xfrm>
            <a:off x="250975" y="214250"/>
            <a:ext cx="8717680" cy="4631498"/>
            <a:chOff x="2428871" y="1057897"/>
            <a:chExt cx="4286400" cy="3040836"/>
          </a:xfrm>
        </p:grpSpPr>
        <p:sp>
          <p:nvSpPr>
            <p:cNvPr id="151" name="Google Shape;151;p26"/>
            <p:cNvSpPr/>
            <p:nvPr/>
          </p:nvSpPr>
          <p:spPr>
            <a:xfrm>
              <a:off x="2428871" y="1057897"/>
              <a:ext cx="4286400" cy="713700"/>
            </a:xfrm>
            <a:prstGeom prst="roundRect">
              <a:avLst>
                <a:gd fmla="val 19759" name="adj"/>
              </a:avLst>
            </a:prstGeom>
            <a:solidFill>
              <a:srgbClr val="FFFFFF"/>
            </a:solidFill>
            <a:ln cap="flat" cmpd="sng" w="29025">
              <a:solidFill>
                <a:srgbClr val="595959"/>
              </a:solidFill>
              <a:prstDash val="solid"/>
              <a:round/>
              <a:headEnd len="sm" w="sm" type="none"/>
              <a:tailEnd len="sm" w="sm" type="none"/>
            </a:ln>
          </p:spPr>
          <p:txBody>
            <a:bodyPr anchorCtr="0" anchor="ctr" bIns="139250" lIns="139250" spcFirstLastPara="1" rIns="139250" wrap="square" tIns="139250">
              <a:noAutofit/>
            </a:bodyPr>
            <a:lstStyle/>
            <a:p>
              <a:pPr indent="0" lvl="0" marL="0" rtl="0" algn="ctr">
                <a:spcBef>
                  <a:spcPts val="0"/>
                </a:spcBef>
                <a:spcAft>
                  <a:spcPts val="0"/>
                </a:spcAft>
                <a:buNone/>
              </a:pPr>
              <a:r>
                <a:t/>
              </a:r>
              <a:endParaRPr sz="2132">
                <a:latin typeface="Archivo"/>
                <a:ea typeface="Archivo"/>
                <a:cs typeface="Archivo"/>
                <a:sym typeface="Archivo"/>
              </a:endParaRPr>
            </a:p>
          </p:txBody>
        </p:sp>
        <p:sp>
          <p:nvSpPr>
            <p:cNvPr id="152" name="Google Shape;152;p26"/>
            <p:cNvSpPr/>
            <p:nvPr/>
          </p:nvSpPr>
          <p:spPr>
            <a:xfrm>
              <a:off x="2428871" y="1838295"/>
              <a:ext cx="4286400" cy="1373700"/>
            </a:xfrm>
            <a:prstGeom prst="roundRect">
              <a:avLst>
                <a:gd fmla="val 19759" name="adj"/>
              </a:avLst>
            </a:prstGeom>
            <a:solidFill>
              <a:srgbClr val="ADC2AC"/>
            </a:solidFill>
            <a:ln>
              <a:noFill/>
            </a:ln>
          </p:spPr>
          <p:txBody>
            <a:bodyPr anchorCtr="0" anchor="ctr" bIns="139250" lIns="139250" spcFirstLastPara="1" rIns="139250" wrap="square" tIns="139250">
              <a:noAutofit/>
            </a:bodyPr>
            <a:lstStyle/>
            <a:p>
              <a:pPr indent="0" lvl="0" marL="0" rtl="0" algn="ctr">
                <a:spcBef>
                  <a:spcPts val="0"/>
                </a:spcBef>
                <a:spcAft>
                  <a:spcPts val="0"/>
                </a:spcAft>
                <a:buNone/>
              </a:pPr>
              <a:r>
                <a:t/>
              </a:r>
              <a:endParaRPr sz="2132">
                <a:latin typeface="Archivo"/>
                <a:ea typeface="Archivo"/>
                <a:cs typeface="Archivo"/>
                <a:sym typeface="Archivo"/>
              </a:endParaRPr>
            </a:p>
          </p:txBody>
        </p:sp>
        <p:sp>
          <p:nvSpPr>
            <p:cNvPr id="153" name="Google Shape;153;p26"/>
            <p:cNvSpPr/>
            <p:nvPr/>
          </p:nvSpPr>
          <p:spPr>
            <a:xfrm>
              <a:off x="2428871" y="3285212"/>
              <a:ext cx="4286400" cy="800400"/>
            </a:xfrm>
            <a:prstGeom prst="roundRect">
              <a:avLst>
                <a:gd fmla="val 19759" name="adj"/>
              </a:avLst>
            </a:prstGeom>
            <a:solidFill>
              <a:srgbClr val="83AFA8"/>
            </a:solidFill>
            <a:ln>
              <a:noFill/>
            </a:ln>
          </p:spPr>
          <p:txBody>
            <a:bodyPr anchorCtr="0" anchor="ctr" bIns="139250" lIns="139250" spcFirstLastPara="1" rIns="139250" wrap="square" tIns="139250">
              <a:noAutofit/>
            </a:bodyPr>
            <a:lstStyle/>
            <a:p>
              <a:pPr indent="0" lvl="0" marL="0" rtl="0" algn="ctr">
                <a:spcBef>
                  <a:spcPts val="0"/>
                </a:spcBef>
                <a:spcAft>
                  <a:spcPts val="0"/>
                </a:spcAft>
                <a:buNone/>
              </a:pPr>
              <a:r>
                <a:t/>
              </a:r>
              <a:endParaRPr sz="2132">
                <a:latin typeface="Archivo"/>
                <a:ea typeface="Archivo"/>
                <a:cs typeface="Archivo"/>
                <a:sym typeface="Archivo"/>
              </a:endParaRPr>
            </a:p>
          </p:txBody>
        </p:sp>
        <p:sp>
          <p:nvSpPr>
            <p:cNvPr id="154" name="Google Shape;154;p26"/>
            <p:cNvSpPr txBox="1"/>
            <p:nvPr/>
          </p:nvSpPr>
          <p:spPr>
            <a:xfrm>
              <a:off x="2490971" y="1057897"/>
              <a:ext cx="1526400" cy="713700"/>
            </a:xfrm>
            <a:prstGeom prst="rect">
              <a:avLst/>
            </a:prstGeom>
            <a:noFill/>
            <a:ln>
              <a:noFill/>
            </a:ln>
          </p:spPr>
          <p:txBody>
            <a:bodyPr anchorCtr="0" anchor="ctr" bIns="139250" lIns="139250" spcFirstLastPara="1" rIns="139250" wrap="square" tIns="139250">
              <a:normAutofit/>
            </a:bodyPr>
            <a:lstStyle/>
            <a:p>
              <a:pPr indent="0" lvl="0" marL="0" rtl="0" algn="l">
                <a:lnSpc>
                  <a:spcPct val="60000"/>
                </a:lnSpc>
                <a:spcBef>
                  <a:spcPts val="0"/>
                </a:spcBef>
                <a:spcAft>
                  <a:spcPts val="0"/>
                </a:spcAft>
                <a:buNone/>
              </a:pPr>
              <a:r>
                <a:rPr b="1" lang="en" sz="2742">
                  <a:latin typeface="Darker Grotesque"/>
                  <a:ea typeface="Darker Grotesque"/>
                  <a:cs typeface="Darker Grotesque"/>
                  <a:sym typeface="Darker Grotesque"/>
                </a:rPr>
                <a:t>Food Prep- </a:t>
              </a:r>
              <a:endParaRPr b="1" sz="2742">
                <a:solidFill>
                  <a:srgbClr val="000000"/>
                </a:solidFill>
                <a:latin typeface="Darker Grotesque"/>
                <a:ea typeface="Darker Grotesque"/>
                <a:cs typeface="Darker Grotesque"/>
                <a:sym typeface="Darker Grotesque"/>
              </a:endParaRPr>
            </a:p>
          </p:txBody>
        </p:sp>
        <p:sp>
          <p:nvSpPr>
            <p:cNvPr id="155" name="Google Shape;155;p26"/>
            <p:cNvSpPr txBox="1"/>
            <p:nvPr/>
          </p:nvSpPr>
          <p:spPr>
            <a:xfrm>
              <a:off x="3875239" y="1057897"/>
              <a:ext cx="2778000" cy="713700"/>
            </a:xfrm>
            <a:prstGeom prst="rect">
              <a:avLst/>
            </a:prstGeom>
            <a:noFill/>
            <a:ln>
              <a:noFill/>
            </a:ln>
          </p:spPr>
          <p:txBody>
            <a:bodyPr anchorCtr="0" anchor="ctr" bIns="139250" lIns="139250" spcFirstLastPara="1" rIns="139250" wrap="square" tIns="139250">
              <a:normAutofit/>
            </a:bodyPr>
            <a:lstStyle/>
            <a:p>
              <a:pPr indent="-330835" lvl="0" marL="457200" rtl="0" algn="l">
                <a:lnSpc>
                  <a:spcPct val="105000"/>
                </a:lnSpc>
                <a:spcBef>
                  <a:spcPts val="0"/>
                </a:spcBef>
                <a:spcAft>
                  <a:spcPts val="0"/>
                </a:spcAft>
                <a:buClr>
                  <a:schemeClr val="dk1"/>
                </a:buClr>
                <a:buSzPts val="1610"/>
                <a:buChar char="●"/>
              </a:pPr>
              <a:r>
                <a:rPr lang="en" sz="1610">
                  <a:solidFill>
                    <a:schemeClr val="dk1"/>
                  </a:solidFill>
                </a:rPr>
                <a:t>All C</a:t>
              </a:r>
              <a:r>
                <a:rPr lang="en" sz="1610">
                  <a:solidFill>
                    <a:schemeClr val="dk1"/>
                  </a:solidFill>
                </a:rPr>
                <a:t>hildren of  BDA is part of CACFP. ​</a:t>
              </a:r>
              <a:endParaRPr sz="1610">
                <a:solidFill>
                  <a:schemeClr val="dk1"/>
                </a:solidFill>
              </a:endParaRPr>
            </a:p>
            <a:p>
              <a:pPr indent="-330835" lvl="0" marL="457200" rtl="0" algn="l">
                <a:lnSpc>
                  <a:spcPct val="105000"/>
                </a:lnSpc>
                <a:spcBef>
                  <a:spcPts val="0"/>
                </a:spcBef>
                <a:spcAft>
                  <a:spcPts val="0"/>
                </a:spcAft>
                <a:buClr>
                  <a:schemeClr val="dk1"/>
                </a:buClr>
                <a:buSzPts val="1610"/>
                <a:buChar char="●"/>
              </a:pPr>
              <a:r>
                <a:rPr lang="en" sz="1610">
                  <a:solidFill>
                    <a:schemeClr val="dk1"/>
                  </a:solidFill>
                </a:rPr>
                <a:t>Food Service is supervised by our Food Program Manager</a:t>
              </a:r>
              <a:endParaRPr sz="623">
                <a:solidFill>
                  <a:schemeClr val="dk1"/>
                </a:solidFill>
                <a:latin typeface="Archivo"/>
                <a:ea typeface="Archivo"/>
                <a:cs typeface="Archivo"/>
                <a:sym typeface="Archivo"/>
              </a:endParaRPr>
            </a:p>
          </p:txBody>
        </p:sp>
        <p:sp>
          <p:nvSpPr>
            <p:cNvPr id="156" name="Google Shape;156;p26"/>
            <p:cNvSpPr txBox="1"/>
            <p:nvPr/>
          </p:nvSpPr>
          <p:spPr>
            <a:xfrm>
              <a:off x="2490975" y="2171539"/>
              <a:ext cx="1526400" cy="800400"/>
            </a:xfrm>
            <a:prstGeom prst="rect">
              <a:avLst/>
            </a:prstGeom>
            <a:noFill/>
            <a:ln>
              <a:noFill/>
            </a:ln>
          </p:spPr>
          <p:txBody>
            <a:bodyPr anchorCtr="0" anchor="ctr" bIns="139250" lIns="139250" spcFirstLastPara="1" rIns="139250" wrap="square" tIns="139250">
              <a:normAutofit/>
            </a:bodyPr>
            <a:lstStyle/>
            <a:p>
              <a:pPr indent="0" lvl="0" marL="0" rtl="0" algn="l">
                <a:lnSpc>
                  <a:spcPct val="60000"/>
                </a:lnSpc>
                <a:spcBef>
                  <a:spcPts val="0"/>
                </a:spcBef>
                <a:spcAft>
                  <a:spcPts val="0"/>
                </a:spcAft>
                <a:buNone/>
              </a:pPr>
              <a:r>
                <a:rPr b="1" lang="en" sz="2742">
                  <a:latin typeface="Darker Grotesque"/>
                  <a:ea typeface="Darker Grotesque"/>
                  <a:cs typeface="Darker Grotesque"/>
                  <a:sym typeface="Darker Grotesque"/>
                </a:rPr>
                <a:t>Meal Times- </a:t>
              </a:r>
              <a:endParaRPr b="1" sz="2742">
                <a:solidFill>
                  <a:srgbClr val="000000"/>
                </a:solidFill>
                <a:latin typeface="Darker Grotesque"/>
                <a:ea typeface="Darker Grotesque"/>
                <a:cs typeface="Darker Grotesque"/>
                <a:sym typeface="Darker Grotesque"/>
              </a:endParaRPr>
            </a:p>
          </p:txBody>
        </p:sp>
        <p:sp>
          <p:nvSpPr>
            <p:cNvPr id="157" name="Google Shape;157;p26"/>
            <p:cNvSpPr txBox="1"/>
            <p:nvPr/>
          </p:nvSpPr>
          <p:spPr>
            <a:xfrm>
              <a:off x="2490975" y="3298333"/>
              <a:ext cx="1526400" cy="800400"/>
            </a:xfrm>
            <a:prstGeom prst="rect">
              <a:avLst/>
            </a:prstGeom>
            <a:noFill/>
            <a:ln>
              <a:noFill/>
            </a:ln>
          </p:spPr>
          <p:txBody>
            <a:bodyPr anchorCtr="0" anchor="ctr" bIns="139250" lIns="139250" spcFirstLastPara="1" rIns="139250" wrap="square" tIns="139250">
              <a:normAutofit/>
            </a:bodyPr>
            <a:lstStyle/>
            <a:p>
              <a:pPr indent="0" lvl="0" marL="0" rtl="0" algn="l">
                <a:lnSpc>
                  <a:spcPct val="60000"/>
                </a:lnSpc>
                <a:spcBef>
                  <a:spcPts val="0"/>
                </a:spcBef>
                <a:spcAft>
                  <a:spcPts val="0"/>
                </a:spcAft>
                <a:buNone/>
              </a:pPr>
              <a:r>
                <a:rPr b="1" lang="en" sz="2742">
                  <a:latin typeface="Darker Grotesque"/>
                  <a:ea typeface="Darker Grotesque"/>
                  <a:cs typeface="Darker Grotesque"/>
                  <a:sym typeface="Darker Grotesque"/>
                </a:rPr>
                <a:t>Menus-</a:t>
              </a:r>
              <a:endParaRPr b="1" sz="2742">
                <a:solidFill>
                  <a:srgbClr val="000000"/>
                </a:solidFill>
                <a:latin typeface="Darker Grotesque"/>
                <a:ea typeface="Darker Grotesque"/>
                <a:cs typeface="Darker Grotesque"/>
                <a:sym typeface="Darker Grotesque"/>
              </a:endParaRPr>
            </a:p>
          </p:txBody>
        </p:sp>
        <p:sp>
          <p:nvSpPr>
            <p:cNvPr id="158" name="Google Shape;158;p26"/>
            <p:cNvSpPr txBox="1"/>
            <p:nvPr/>
          </p:nvSpPr>
          <p:spPr>
            <a:xfrm>
              <a:off x="3875177" y="3373634"/>
              <a:ext cx="2778000" cy="649800"/>
            </a:xfrm>
            <a:prstGeom prst="rect">
              <a:avLst/>
            </a:prstGeom>
            <a:noFill/>
            <a:ln>
              <a:noFill/>
            </a:ln>
          </p:spPr>
          <p:txBody>
            <a:bodyPr anchorCtr="0" anchor="ctr" bIns="139250" lIns="139250" spcFirstLastPara="1" rIns="139250" wrap="square" tIns="139250">
              <a:normAutofit lnSpcReduction="10000"/>
            </a:bodyPr>
            <a:lstStyle/>
            <a:p>
              <a:pPr indent="0" lvl="0" marL="0" rtl="0" algn="ctr">
                <a:lnSpc>
                  <a:spcPct val="80000"/>
                </a:lnSpc>
                <a:spcBef>
                  <a:spcPts val="0"/>
                </a:spcBef>
                <a:spcAft>
                  <a:spcPts val="0"/>
                </a:spcAft>
                <a:buSzPts val="770"/>
                <a:buNone/>
              </a:pPr>
              <a:r>
                <a:rPr lang="en" sz="2220">
                  <a:solidFill>
                    <a:schemeClr val="dk1"/>
                  </a:solidFill>
                  <a:latin typeface="Aharoni"/>
                  <a:ea typeface="Aharoni"/>
                  <a:cs typeface="Aharoni"/>
                  <a:sym typeface="Aharoni"/>
                </a:rPr>
                <a:t>All food menus are posted in the kitchen, walkway entry, classrooms, and on Playground app. ​</a:t>
              </a:r>
              <a:r>
                <a:rPr lang="en" sz="470">
                  <a:solidFill>
                    <a:schemeClr val="dk1"/>
                  </a:solidFill>
                </a:rPr>
                <a:t> </a:t>
              </a:r>
              <a:endParaRPr sz="766">
                <a:solidFill>
                  <a:schemeClr val="dk1"/>
                </a:solidFill>
                <a:latin typeface="Archivo"/>
                <a:ea typeface="Archivo"/>
                <a:cs typeface="Archivo"/>
                <a:sym typeface="Archivo"/>
              </a:endParaRPr>
            </a:p>
          </p:txBody>
        </p:sp>
      </p:grpSp>
      <p:sp>
        <p:nvSpPr>
          <p:cNvPr id="159" name="Google Shape;159;p26"/>
          <p:cNvSpPr txBox="1"/>
          <p:nvPr/>
        </p:nvSpPr>
        <p:spPr>
          <a:xfrm>
            <a:off x="2519475" y="1439387"/>
            <a:ext cx="2356200" cy="2088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200"/>
              </a:spcBef>
              <a:spcAft>
                <a:spcPts val="0"/>
              </a:spcAft>
              <a:buNone/>
            </a:pPr>
            <a:r>
              <a:rPr b="1" lang="en" sz="1300">
                <a:solidFill>
                  <a:schemeClr val="dk1"/>
                </a:solidFill>
              </a:rPr>
              <a:t>Breakfast</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Giraffes,Elephants, Alligators 8am-830am</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Tigers, Monkeys 830-9am</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Lions 630-715am School Year</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No school/Summer 9-930am </a:t>
            </a:r>
            <a:endParaRPr sz="1600"/>
          </a:p>
        </p:txBody>
      </p:sp>
      <p:sp>
        <p:nvSpPr>
          <p:cNvPr id="160" name="Google Shape;160;p26"/>
          <p:cNvSpPr txBox="1"/>
          <p:nvPr/>
        </p:nvSpPr>
        <p:spPr>
          <a:xfrm>
            <a:off x="4875579" y="1439387"/>
            <a:ext cx="2003100" cy="186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200"/>
              </a:spcBef>
              <a:spcAft>
                <a:spcPts val="0"/>
              </a:spcAft>
              <a:buNone/>
            </a:pPr>
            <a:r>
              <a:rPr b="1" lang="en" sz="1300">
                <a:solidFill>
                  <a:schemeClr val="dk1"/>
                </a:solidFill>
              </a:rPr>
              <a:t>Lunch</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Giraffe/Elephants 11-1130am</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Tigers 1130-12pm</a:t>
            </a:r>
            <a:endParaRPr b="1" sz="1300">
              <a:solidFill>
                <a:schemeClr val="dk1"/>
              </a:solidFill>
            </a:endParaRPr>
          </a:p>
          <a:p>
            <a:pPr indent="-311150" lvl="0" marL="457200" marR="0" rtl="0" algn="l">
              <a:lnSpc>
                <a:spcPct val="100000"/>
              </a:lnSpc>
              <a:spcBef>
                <a:spcPts val="200"/>
              </a:spcBef>
              <a:spcAft>
                <a:spcPts val="0"/>
              </a:spcAft>
              <a:buClr>
                <a:schemeClr val="dk1"/>
              </a:buClr>
              <a:buSzPts val="1300"/>
              <a:buChar char="-"/>
            </a:pPr>
            <a:r>
              <a:rPr b="1" lang="en" sz="1300">
                <a:solidFill>
                  <a:schemeClr val="dk1"/>
                </a:solidFill>
              </a:rPr>
              <a:t>Monkeys (and Lions No School) 12-1230</a:t>
            </a:r>
            <a:endParaRPr b="1" sz="1100">
              <a:solidFill>
                <a:schemeClr val="dk1"/>
              </a:solidFill>
            </a:endParaRPr>
          </a:p>
        </p:txBody>
      </p:sp>
      <p:sp>
        <p:nvSpPr>
          <p:cNvPr id="161" name="Google Shape;161;p26"/>
          <p:cNvSpPr txBox="1"/>
          <p:nvPr/>
        </p:nvSpPr>
        <p:spPr>
          <a:xfrm>
            <a:off x="6878476" y="1439387"/>
            <a:ext cx="1790400" cy="2062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200"/>
              </a:spcBef>
              <a:spcAft>
                <a:spcPts val="0"/>
              </a:spcAft>
              <a:buNone/>
            </a:pPr>
            <a:r>
              <a:rPr b="1" lang="en" sz="1300">
                <a:solidFill>
                  <a:schemeClr val="dk1"/>
                </a:solidFill>
              </a:rPr>
              <a:t>PM Snack</a:t>
            </a:r>
            <a:endParaRPr b="1" sz="1300">
              <a:solidFill>
                <a:schemeClr val="dk1"/>
              </a:solidFill>
            </a:endParaRPr>
          </a:p>
          <a:p>
            <a:pPr indent="-311150" lvl="0" marL="457200" rtl="0" algn="l">
              <a:lnSpc>
                <a:spcPct val="100000"/>
              </a:lnSpc>
              <a:spcBef>
                <a:spcPts val="200"/>
              </a:spcBef>
              <a:spcAft>
                <a:spcPts val="0"/>
              </a:spcAft>
              <a:buClr>
                <a:schemeClr val="dk1"/>
              </a:buClr>
              <a:buSzPts val="1300"/>
              <a:buChar char="-"/>
            </a:pPr>
            <a:r>
              <a:rPr b="1" lang="en" sz="1300">
                <a:solidFill>
                  <a:schemeClr val="dk1"/>
                </a:solidFill>
              </a:rPr>
              <a:t>Giraffes, Elephants, Alligators 245-315pm</a:t>
            </a:r>
            <a:endParaRPr b="1" sz="1300">
              <a:solidFill>
                <a:schemeClr val="dk1"/>
              </a:solidFill>
            </a:endParaRPr>
          </a:p>
          <a:p>
            <a:pPr indent="-311150" lvl="0" marL="457200" rtl="0" algn="l">
              <a:lnSpc>
                <a:spcPct val="100000"/>
              </a:lnSpc>
              <a:spcBef>
                <a:spcPts val="200"/>
              </a:spcBef>
              <a:spcAft>
                <a:spcPts val="0"/>
              </a:spcAft>
              <a:buClr>
                <a:schemeClr val="dk1"/>
              </a:buClr>
              <a:buSzPts val="1300"/>
              <a:buChar char="-"/>
            </a:pPr>
            <a:r>
              <a:rPr b="1" lang="en" sz="1300">
                <a:solidFill>
                  <a:schemeClr val="dk1"/>
                </a:solidFill>
              </a:rPr>
              <a:t>Tigers, Monkeys 315-345pm</a:t>
            </a:r>
            <a:endParaRPr b="1" sz="1300">
              <a:solidFill>
                <a:schemeClr val="dk1"/>
              </a:solidFill>
            </a:endParaRPr>
          </a:p>
          <a:p>
            <a:pPr indent="-311150" lvl="0" marL="457200" rtl="0" algn="l">
              <a:lnSpc>
                <a:spcPct val="100000"/>
              </a:lnSpc>
              <a:spcBef>
                <a:spcPts val="200"/>
              </a:spcBef>
              <a:spcAft>
                <a:spcPts val="0"/>
              </a:spcAft>
              <a:buClr>
                <a:schemeClr val="dk1"/>
              </a:buClr>
              <a:buSzPts val="1300"/>
              <a:buChar char="-"/>
            </a:pPr>
            <a:r>
              <a:rPr b="1" lang="en" sz="1300">
                <a:solidFill>
                  <a:schemeClr val="dk1"/>
                </a:solidFill>
              </a:rPr>
              <a:t>Lions 345-415</a:t>
            </a:r>
            <a:endParaRPr b="1" sz="13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311700" y="315925"/>
            <a:ext cx="8520600" cy="8313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b="1" lang="en" sz="2800">
                <a:latin typeface="Times New Roman"/>
                <a:ea typeface="Times New Roman"/>
                <a:cs typeface="Times New Roman"/>
                <a:sym typeface="Times New Roman"/>
              </a:rPr>
              <a:t>Children With Special Diets</a:t>
            </a:r>
            <a:r>
              <a:rPr lang="en" sz="2800">
                <a:latin typeface="Times New Roman"/>
                <a:ea typeface="Times New Roman"/>
                <a:cs typeface="Times New Roman"/>
                <a:sym typeface="Times New Roman"/>
              </a:rPr>
              <a:t>​</a:t>
            </a:r>
            <a:endParaRPr/>
          </a:p>
        </p:txBody>
      </p:sp>
      <p:sp>
        <p:nvSpPr>
          <p:cNvPr id="167" name="Google Shape;167;p2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000">
                <a:latin typeface="Arial"/>
                <a:ea typeface="Arial"/>
                <a:cs typeface="Arial"/>
                <a:sym typeface="Arial"/>
              </a:rPr>
              <a:t>•	If a student has an allergy or dietary restrictions, please inform the school immediately. Parents/guardians must notify the Food Program Manager in writing, and this is kept in the child’s file. This information is also posted in BDA classroom for all to be aware of. ​</a:t>
            </a:r>
            <a:endParaRPr sz="2000">
              <a:latin typeface="Arial"/>
              <a:ea typeface="Arial"/>
              <a:cs typeface="Arial"/>
              <a:sym typeface="Arial"/>
            </a:endParaRPr>
          </a:p>
          <a:p>
            <a:pPr indent="0" lvl="0" marL="0" rtl="0" algn="l">
              <a:spcBef>
                <a:spcPts val="0"/>
              </a:spcBef>
              <a:spcAft>
                <a:spcPts val="0"/>
              </a:spcAft>
              <a:buNone/>
            </a:pPr>
            <a:r>
              <a:rPr lang="en" sz="2000">
                <a:latin typeface="Arial"/>
                <a:ea typeface="Arial"/>
                <a:cs typeface="Arial"/>
                <a:sym typeface="Arial"/>
              </a:rPr>
              <a:t>•	Depending on the method used in allergy emergency situations, parents may be asked to complete a Food Allergy Information form and provide Dr Note.​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8"/>
          <p:cNvSpPr txBox="1"/>
          <p:nvPr>
            <p:ph type="title"/>
          </p:nvPr>
        </p:nvSpPr>
        <p:spPr>
          <a:xfrm>
            <a:off x="311700" y="315925"/>
            <a:ext cx="8520600" cy="8313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b="1" lang="en" sz="2800">
                <a:latin typeface="Times New Roman"/>
                <a:ea typeface="Times New Roman"/>
                <a:cs typeface="Times New Roman"/>
                <a:sym typeface="Times New Roman"/>
              </a:rPr>
              <a:t>Food From Home</a:t>
            </a:r>
            <a:endParaRPr/>
          </a:p>
        </p:txBody>
      </p:sp>
      <p:sp>
        <p:nvSpPr>
          <p:cNvPr id="173" name="Google Shape;173;p28"/>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sz="2000">
                <a:latin typeface="Arial"/>
                <a:ea typeface="Arial"/>
                <a:cs typeface="Arial"/>
                <a:sym typeface="Arial"/>
              </a:rPr>
              <a:t>BDA will not provide the food needed for a special diet, meals or portions. Parents will be responsible for providing food. Perishable food will be refrigerated upon arrival. Special foods provided by parents must be clearly labeled with the child's name, date, and identity of the food and will not be shared with other children. It is the parent’s responsibility to ensure the student has food at the school every day.​</a:t>
            </a:r>
            <a:endParaRPr sz="2000">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en" sz="2000">
                <a:latin typeface="Arial"/>
                <a:ea typeface="Arial"/>
                <a:cs typeface="Arial"/>
                <a:sym typeface="Arial"/>
              </a:rPr>
              <a:t>​</a:t>
            </a:r>
            <a:endParaRPr sz="2000">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en" sz="2000">
                <a:latin typeface="Arial"/>
                <a:ea typeface="Arial"/>
                <a:cs typeface="Arial"/>
                <a:sym typeface="Arial"/>
              </a:rPr>
              <a:t>Children may not bring food  from home into BDA. ​</a:t>
            </a:r>
            <a:endParaRPr sz="2000">
              <a:latin typeface="Arial"/>
              <a:ea typeface="Arial"/>
              <a:cs typeface="Arial"/>
              <a:sym typeface="Arial"/>
            </a:endParaRPr>
          </a:p>
          <a:p>
            <a:pPr indent="0" lvl="0" marL="0" rtl="0" algn="ctr">
              <a:spcBef>
                <a:spcPts val="0"/>
              </a:spcBef>
              <a:spcAft>
                <a:spcPts val="0"/>
              </a:spcAft>
              <a:buNone/>
            </a:pPr>
            <a:r>
              <a:t/>
            </a:r>
            <a:endParaRPr sz="20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9"/>
          <p:cNvSpPr txBox="1"/>
          <p:nvPr>
            <p:ph type="title"/>
          </p:nvPr>
        </p:nvSpPr>
        <p:spPr>
          <a:xfrm>
            <a:off x="311700" y="315925"/>
            <a:ext cx="8520600" cy="8313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b="1" lang="en" sz="3600">
                <a:latin typeface="Times New Roman"/>
                <a:ea typeface="Times New Roman"/>
                <a:cs typeface="Times New Roman"/>
                <a:sym typeface="Times New Roman"/>
              </a:rPr>
              <a:t>School Celebrations</a:t>
            </a:r>
            <a:r>
              <a:rPr lang="en" sz="3600">
                <a:latin typeface="Times New Roman"/>
                <a:ea typeface="Times New Roman"/>
                <a:cs typeface="Times New Roman"/>
                <a:sym typeface="Times New Roman"/>
              </a:rPr>
              <a:t>​</a:t>
            </a:r>
            <a:endParaRPr b="1" sz="2800">
              <a:latin typeface="Times New Roman"/>
              <a:ea typeface="Times New Roman"/>
              <a:cs typeface="Times New Roman"/>
              <a:sym typeface="Times New Roman"/>
            </a:endParaRPr>
          </a:p>
        </p:txBody>
      </p:sp>
      <p:sp>
        <p:nvSpPr>
          <p:cNvPr id="179" name="Google Shape;179;p29"/>
          <p:cNvSpPr txBox="1"/>
          <p:nvPr>
            <p:ph idx="1" type="body"/>
          </p:nvPr>
        </p:nvSpPr>
        <p:spPr>
          <a:xfrm>
            <a:off x="311700" y="1225225"/>
            <a:ext cx="8520600" cy="3354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sz="2000">
                <a:latin typeface="Arial"/>
                <a:ea typeface="Arial"/>
                <a:cs typeface="Arial"/>
                <a:sym typeface="Arial"/>
              </a:rPr>
              <a:t>BDA loves to celebrate your little one during the school day! Parents/guardians must notify the administration or the classroom lead teacher to the celebration to discuss the classroom and </a:t>
            </a:r>
            <a:r>
              <a:rPr lang="en" sz="2000">
                <a:latin typeface="Arial"/>
                <a:ea typeface="Arial"/>
                <a:cs typeface="Arial"/>
                <a:sym typeface="Arial"/>
              </a:rPr>
              <a:t>school</a:t>
            </a:r>
            <a:r>
              <a:rPr lang="en" sz="2000">
                <a:latin typeface="Arial"/>
                <a:ea typeface="Arial"/>
                <a:cs typeface="Arial"/>
                <a:sym typeface="Arial"/>
              </a:rPr>
              <a:t> food restrictions and policies for bringing in outside treats and snacks. ​</a:t>
            </a:r>
            <a:endParaRPr sz="2000">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en" sz="2000">
                <a:latin typeface="Arial"/>
                <a:ea typeface="Arial"/>
                <a:cs typeface="Arial"/>
                <a:sym typeface="Arial"/>
              </a:rPr>
              <a:t>​</a:t>
            </a:r>
            <a:endParaRPr sz="2000">
              <a:latin typeface="Arial"/>
              <a:ea typeface="Arial"/>
              <a:cs typeface="Arial"/>
              <a:sym typeface="Arial"/>
            </a:endParaRPr>
          </a:p>
          <a:p>
            <a:pPr indent="0" lvl="0" marL="0" rtl="0" algn="ctr">
              <a:spcBef>
                <a:spcPts val="0"/>
              </a:spcBef>
              <a:spcAft>
                <a:spcPts val="0"/>
              </a:spcAft>
              <a:buNone/>
            </a:pPr>
            <a:r>
              <a:rPr lang="en" sz="2000">
                <a:latin typeface="Arial"/>
                <a:ea typeface="Arial"/>
                <a:cs typeface="Arial"/>
                <a:sym typeface="Arial"/>
              </a:rPr>
              <a:t>BDA is a nut free facility and all items must be prepackaged and store bought. ​</a:t>
            </a:r>
            <a:endParaRPr sz="2000">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500"/>
              <a:t>Payment Policies…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Monthly Calendars</a:t>
            </a:r>
            <a:endParaRPr/>
          </a:p>
        </p:txBody>
      </p:sp>
      <p:sp>
        <p:nvSpPr>
          <p:cNvPr id="190" name="Google Shape;190;p31"/>
          <p:cNvSpPr txBox="1"/>
          <p:nvPr>
            <p:ph idx="1" type="body"/>
          </p:nvPr>
        </p:nvSpPr>
        <p:spPr>
          <a:xfrm>
            <a:off x="311700" y="1147225"/>
            <a:ext cx="8520600" cy="3432000"/>
          </a:xfrm>
          <a:prstGeom prst="rect">
            <a:avLst/>
          </a:prstGeom>
        </p:spPr>
        <p:txBody>
          <a:bodyPr anchorCtr="0" anchor="t" bIns="91425" lIns="91425" spcFirstLastPara="1" rIns="91425" wrap="square" tIns="91425">
            <a:noAutofit/>
          </a:bodyPr>
          <a:lstStyle/>
          <a:p>
            <a:pPr indent="-323850" lvl="0" marL="596900" rtl="0" algn="l">
              <a:spcBef>
                <a:spcPts val="0"/>
              </a:spcBef>
              <a:spcAft>
                <a:spcPts val="0"/>
              </a:spcAft>
              <a:buClr>
                <a:schemeClr val="accent2"/>
              </a:buClr>
              <a:buSzPts val="1500"/>
              <a:buFont typeface="Arial"/>
              <a:buChar char="●"/>
            </a:pPr>
            <a:r>
              <a:rPr b="1" lang="en" sz="1500">
                <a:solidFill>
                  <a:schemeClr val="accent2"/>
                </a:solidFill>
                <a:latin typeface="Arial"/>
                <a:ea typeface="Arial"/>
                <a:cs typeface="Arial"/>
                <a:sym typeface="Arial"/>
              </a:rPr>
              <a:t>Calendars for ALL children are due by date on link at closing time. ​</a:t>
            </a:r>
            <a:endParaRPr b="1" sz="1500">
              <a:solidFill>
                <a:schemeClr val="accent2"/>
              </a:solidFill>
              <a:latin typeface="Arial"/>
              <a:ea typeface="Arial"/>
              <a:cs typeface="Arial"/>
              <a:sym typeface="Arial"/>
            </a:endParaRPr>
          </a:p>
          <a:p>
            <a:pPr indent="-323850" lvl="0" marL="596900" rtl="0" algn="l">
              <a:spcBef>
                <a:spcPts val="1000"/>
              </a:spcBef>
              <a:spcAft>
                <a:spcPts val="0"/>
              </a:spcAft>
              <a:buClr>
                <a:schemeClr val="accent2"/>
              </a:buClr>
              <a:buSzPts val="1500"/>
              <a:buFont typeface="Arial"/>
              <a:buChar char="●"/>
            </a:pPr>
            <a:r>
              <a:rPr b="1" lang="en" sz="1500">
                <a:solidFill>
                  <a:schemeClr val="accent2"/>
                </a:solidFill>
                <a:latin typeface="Arial"/>
                <a:ea typeface="Arial"/>
                <a:cs typeface="Arial"/>
                <a:sym typeface="Arial"/>
              </a:rPr>
              <a:t>We use these to schedule staffing according to the number of children in attendance daily. ​</a:t>
            </a:r>
            <a:endParaRPr b="1" sz="1500">
              <a:solidFill>
                <a:schemeClr val="accent2"/>
              </a:solidFill>
              <a:latin typeface="Arial"/>
              <a:ea typeface="Arial"/>
              <a:cs typeface="Arial"/>
              <a:sym typeface="Arial"/>
            </a:endParaRPr>
          </a:p>
          <a:p>
            <a:pPr indent="-323850" lvl="0" marL="596900" rtl="0" algn="l">
              <a:spcBef>
                <a:spcPts val="1000"/>
              </a:spcBef>
              <a:spcAft>
                <a:spcPts val="0"/>
              </a:spcAft>
              <a:buClr>
                <a:schemeClr val="accent2"/>
              </a:buClr>
              <a:buSzPts val="1500"/>
              <a:buFont typeface="Arial"/>
              <a:buChar char="●"/>
            </a:pPr>
            <a:r>
              <a:rPr b="1" lang="en" sz="1500">
                <a:solidFill>
                  <a:schemeClr val="accent2"/>
                </a:solidFill>
                <a:latin typeface="Arial"/>
                <a:ea typeface="Arial"/>
                <a:cs typeface="Arial"/>
                <a:sym typeface="Arial"/>
              </a:rPr>
              <a:t>A JotForm link will be sent out through a message on the Playground Engagement app.​</a:t>
            </a:r>
            <a:endParaRPr b="1" sz="1500">
              <a:solidFill>
                <a:schemeClr val="accent2"/>
              </a:solidFill>
              <a:latin typeface="Arial"/>
              <a:ea typeface="Arial"/>
              <a:cs typeface="Arial"/>
              <a:sym typeface="Arial"/>
            </a:endParaRPr>
          </a:p>
          <a:p>
            <a:pPr indent="-323850" lvl="0" marL="596900" rtl="0" algn="l">
              <a:spcBef>
                <a:spcPts val="1000"/>
              </a:spcBef>
              <a:spcAft>
                <a:spcPts val="0"/>
              </a:spcAft>
              <a:buClr>
                <a:schemeClr val="accent2"/>
              </a:buClr>
              <a:buSzPts val="1500"/>
              <a:buFont typeface="Arial"/>
              <a:buChar char="●"/>
            </a:pPr>
            <a:r>
              <a:rPr b="1" lang="en" sz="1500">
                <a:solidFill>
                  <a:schemeClr val="accent2"/>
                </a:solidFill>
                <a:latin typeface="Arial"/>
                <a:ea typeface="Arial"/>
                <a:cs typeface="Arial"/>
                <a:sym typeface="Arial"/>
              </a:rPr>
              <a:t>Families who have not returned calendars by due date will be charged a $15 late fee.​</a:t>
            </a:r>
            <a:endParaRPr b="1" sz="1500">
              <a:solidFill>
                <a:schemeClr val="accent2"/>
              </a:solidFill>
              <a:latin typeface="Arial"/>
              <a:ea typeface="Arial"/>
              <a:cs typeface="Arial"/>
              <a:sym typeface="Arial"/>
            </a:endParaRPr>
          </a:p>
          <a:p>
            <a:pPr indent="-323850" lvl="0" marL="596900" rtl="0" algn="l">
              <a:spcBef>
                <a:spcPts val="1000"/>
              </a:spcBef>
              <a:spcAft>
                <a:spcPts val="0"/>
              </a:spcAft>
              <a:buClr>
                <a:schemeClr val="accent2"/>
              </a:buClr>
              <a:buSzPts val="1500"/>
              <a:buFont typeface="Arial"/>
              <a:buChar char="●"/>
            </a:pPr>
            <a:r>
              <a:rPr b="1" lang="en" sz="1500">
                <a:solidFill>
                  <a:schemeClr val="accent2"/>
                </a:solidFill>
                <a:latin typeface="Arial"/>
                <a:ea typeface="Arial"/>
                <a:cs typeface="Arial"/>
                <a:sym typeface="Arial"/>
              </a:rPr>
              <a:t>If there are any changes to your submitted calendar, we ask that you communicate with your child’s room teacher or center director.​</a:t>
            </a:r>
            <a:endParaRPr b="1" sz="1500">
              <a:solidFill>
                <a:schemeClr val="accent2"/>
              </a:solidFill>
              <a:latin typeface="Arial"/>
              <a:ea typeface="Arial"/>
              <a:cs typeface="Arial"/>
              <a:sym typeface="Arial"/>
            </a:endParaRPr>
          </a:p>
          <a:p>
            <a:pPr indent="-323850" lvl="0" marL="596900" rtl="0" algn="l">
              <a:spcBef>
                <a:spcPts val="1000"/>
              </a:spcBef>
              <a:spcAft>
                <a:spcPts val="1000"/>
              </a:spcAft>
              <a:buClr>
                <a:schemeClr val="accent2"/>
              </a:buClr>
              <a:buSzPts val="1500"/>
              <a:buFont typeface="Arial"/>
              <a:buChar char="●"/>
            </a:pPr>
            <a:r>
              <a:rPr b="1" lang="en" sz="1500">
                <a:solidFill>
                  <a:schemeClr val="accent2"/>
                </a:solidFill>
                <a:latin typeface="Arial"/>
                <a:ea typeface="Arial"/>
                <a:cs typeface="Arial"/>
                <a:sym typeface="Arial"/>
              </a:rPr>
              <a:t>If calendars are not turned in by the end of the month, we will mark your child as not coming for that month until calendar is submitted. ​</a:t>
            </a:r>
            <a:endParaRPr b="1" sz="1500">
              <a:solidFill>
                <a:schemeClr val="accent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2"/>
          <p:cNvPicPr preferRelativeResize="0"/>
          <p:nvPr/>
        </p:nvPicPr>
        <p:blipFill>
          <a:blip r:embed="rId3">
            <a:alphaModFix/>
          </a:blip>
          <a:stretch>
            <a:fillRect/>
          </a:stretch>
        </p:blipFill>
        <p:spPr>
          <a:xfrm>
            <a:off x="152400" y="152400"/>
            <a:ext cx="8738701" cy="48386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3"/>
          <p:cNvSpPr txBox="1"/>
          <p:nvPr/>
        </p:nvSpPr>
        <p:spPr>
          <a:xfrm>
            <a:off x="160375" y="269850"/>
            <a:ext cx="4271700" cy="4603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u="sng">
                <a:solidFill>
                  <a:schemeClr val="dk1"/>
                </a:solidFill>
              </a:rPr>
              <a:t>BDA’s late payment charge policy</a:t>
            </a:r>
            <a:r>
              <a:rPr lang="en" sz="1700">
                <a:solidFill>
                  <a:schemeClr val="dk1"/>
                </a:solidFill>
              </a:rPr>
              <a:t>​</a:t>
            </a:r>
            <a:endParaRPr sz="1700">
              <a:solidFill>
                <a:schemeClr val="dk1"/>
              </a:solidFill>
            </a:endParaRPr>
          </a:p>
          <a:p>
            <a:pPr indent="0" lvl="0" marL="0" rtl="0" algn="ctr">
              <a:lnSpc>
                <a:spcPct val="115000"/>
              </a:lnSpc>
              <a:spcBef>
                <a:spcPts val="0"/>
              </a:spcBef>
              <a:spcAft>
                <a:spcPts val="0"/>
              </a:spcAft>
              <a:buNone/>
            </a:pPr>
            <a:r>
              <a:rPr lang="en" sz="1800">
                <a:solidFill>
                  <a:schemeClr val="dk1"/>
                </a:solidFill>
              </a:rPr>
              <a:t>​</a:t>
            </a:r>
            <a:endParaRPr sz="1800">
              <a:solidFill>
                <a:schemeClr val="dk1"/>
              </a:solidFill>
            </a:endParaRPr>
          </a:p>
          <a:p>
            <a:pPr indent="0" lvl="0" marL="0" rtl="0" algn="ctr">
              <a:lnSpc>
                <a:spcPct val="115000"/>
              </a:lnSpc>
              <a:spcBef>
                <a:spcPts val="0"/>
              </a:spcBef>
              <a:spcAft>
                <a:spcPts val="0"/>
              </a:spcAft>
              <a:buNone/>
            </a:pPr>
            <a:r>
              <a:rPr lang="en" sz="1800">
                <a:solidFill>
                  <a:schemeClr val="dk1"/>
                </a:solidFill>
              </a:rPr>
              <a:t>If payment is not made the last open business day of the week at close, a $50 late fee is assessed and added to the next week charges. ​</a:t>
            </a:r>
            <a:endParaRPr sz="1800">
              <a:solidFill>
                <a:schemeClr val="dk1"/>
              </a:solidFill>
            </a:endParaRPr>
          </a:p>
          <a:p>
            <a:pPr indent="0" lvl="0" marL="0" rtl="0" algn="ctr">
              <a:lnSpc>
                <a:spcPct val="115000"/>
              </a:lnSpc>
              <a:spcBef>
                <a:spcPts val="0"/>
              </a:spcBef>
              <a:spcAft>
                <a:spcPts val="0"/>
              </a:spcAft>
              <a:buNone/>
            </a:pPr>
            <a:r>
              <a:rPr lang="en" sz="1800">
                <a:solidFill>
                  <a:schemeClr val="dk1"/>
                </a:solidFill>
              </a:rPr>
              <a:t>If you are going out of town, please plan for paying tuition. Late fees will be assessed even when child isn’t in attendance. You can use Playground to pay when you aren’t able to drop off. ​</a:t>
            </a:r>
            <a:endParaRPr sz="1800">
              <a:solidFill>
                <a:schemeClr val="dk1"/>
              </a:solidFill>
            </a:endParaRPr>
          </a:p>
        </p:txBody>
      </p:sp>
      <p:sp>
        <p:nvSpPr>
          <p:cNvPr id="201" name="Google Shape;201;p33"/>
          <p:cNvSpPr txBox="1"/>
          <p:nvPr/>
        </p:nvSpPr>
        <p:spPr>
          <a:xfrm>
            <a:off x="4708300" y="269850"/>
            <a:ext cx="4271700" cy="4603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700" u="sng">
                <a:solidFill>
                  <a:schemeClr val="dk1"/>
                </a:solidFill>
              </a:rPr>
              <a:t>Blue Dragon Academy’s absent policy.</a:t>
            </a:r>
            <a:r>
              <a:rPr lang="en" sz="1700">
                <a:solidFill>
                  <a:schemeClr val="dk1"/>
                </a:solidFill>
              </a:rPr>
              <a:t>​</a:t>
            </a:r>
            <a:endParaRPr sz="1700">
              <a:solidFill>
                <a:schemeClr val="dk1"/>
              </a:solidFill>
            </a:endParaRPr>
          </a:p>
          <a:p>
            <a:pPr indent="0" lvl="0" marL="0" rtl="0" algn="ctr">
              <a:lnSpc>
                <a:spcPct val="115000"/>
              </a:lnSpc>
              <a:spcBef>
                <a:spcPts val="0"/>
              </a:spcBef>
              <a:spcAft>
                <a:spcPts val="0"/>
              </a:spcAft>
              <a:buNone/>
            </a:pPr>
            <a:r>
              <a:rPr lang="en" sz="1800">
                <a:solidFill>
                  <a:schemeClr val="dk1"/>
                </a:solidFill>
              </a:rPr>
              <a:t>​</a:t>
            </a:r>
            <a:endParaRPr sz="1800">
              <a:solidFill>
                <a:schemeClr val="dk1"/>
              </a:solidFill>
            </a:endParaRPr>
          </a:p>
          <a:p>
            <a:pPr indent="0" lvl="0" marL="0" rtl="0" algn="ctr">
              <a:lnSpc>
                <a:spcPct val="115000"/>
              </a:lnSpc>
              <a:spcBef>
                <a:spcPts val="0"/>
              </a:spcBef>
              <a:spcAft>
                <a:spcPts val="0"/>
              </a:spcAft>
              <a:buNone/>
            </a:pPr>
            <a:r>
              <a:rPr lang="en" sz="1800">
                <a:solidFill>
                  <a:schemeClr val="dk1"/>
                </a:solidFill>
              </a:rPr>
              <a:t>Blue Dragon Academy does not offer tuition refunds or make-up days. Exceptions are assigned free days</a:t>
            </a:r>
            <a:endParaRPr sz="1800">
              <a:solidFill>
                <a:schemeClr val="dk1"/>
              </a:solidFill>
            </a:endParaRPr>
          </a:p>
          <a:p>
            <a:pPr indent="0" lvl="0" marL="0" rtl="0" algn="ctr">
              <a:lnSpc>
                <a:spcPct val="115000"/>
              </a:lnSpc>
              <a:spcBef>
                <a:spcPts val="0"/>
              </a:spcBef>
              <a:spcAft>
                <a:spcPts val="0"/>
              </a:spcAft>
              <a:buNone/>
            </a:pPr>
            <a:r>
              <a:rPr lang="en" sz="1800">
                <a:solidFill>
                  <a:schemeClr val="dk1"/>
                </a:solidFill>
              </a:rPr>
              <a:t>If parents do not call or message before 9 AM, their child(ren) will be marked absent for the day. ​</a:t>
            </a:r>
            <a:endParaRPr sz="1800">
              <a:solidFill>
                <a:schemeClr val="dk1"/>
              </a:solidFill>
            </a:endParaRPr>
          </a:p>
          <a:p>
            <a:pPr indent="0" lvl="0" marL="0" rtl="0" algn="ctr">
              <a:lnSpc>
                <a:spcPct val="115000"/>
              </a:lnSpc>
              <a:spcBef>
                <a:spcPts val="0"/>
              </a:spcBef>
              <a:spcAft>
                <a:spcPts val="0"/>
              </a:spcAft>
              <a:buNone/>
            </a:pPr>
            <a:r>
              <a:rPr lang="en" sz="1800">
                <a:solidFill>
                  <a:schemeClr val="dk1"/>
                </a:solidFill>
              </a:rPr>
              <a:t>We ask all children to be in attendance by 9am to enjoy a full day of learning and fun activities. ​</a:t>
            </a:r>
            <a:endParaRPr sz="18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4"/>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500"/>
              <a:t>Withdrawal/Discharge Policy…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5"/>
          <p:cNvSpPr txBox="1"/>
          <p:nvPr/>
        </p:nvSpPr>
        <p:spPr>
          <a:xfrm>
            <a:off x="0" y="263476"/>
            <a:ext cx="9144000" cy="1554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None/>
            </a:pPr>
            <a:r>
              <a:rPr b="1" lang="en" sz="2000" u="sng">
                <a:solidFill>
                  <a:schemeClr val="dk1"/>
                </a:solidFill>
              </a:rPr>
              <a:t>Withdrawing from the Center​</a:t>
            </a:r>
            <a:endParaRPr b="1" sz="2000" u="sng">
              <a:solidFill>
                <a:schemeClr val="dk1"/>
              </a:solidFill>
            </a:endParaRPr>
          </a:p>
          <a:p>
            <a:pPr indent="0" lvl="0" marL="0" marR="0" rtl="0" algn="ctr">
              <a:lnSpc>
                <a:spcPct val="115000"/>
              </a:lnSpc>
              <a:spcBef>
                <a:spcPts val="0"/>
              </a:spcBef>
              <a:spcAft>
                <a:spcPts val="0"/>
              </a:spcAft>
              <a:buNone/>
            </a:pPr>
            <a:r>
              <a:rPr lang="en" sz="2000">
                <a:solidFill>
                  <a:schemeClr val="dk1"/>
                </a:solidFill>
              </a:rPr>
              <a:t>If you wish to withdraw your child from BDA, a 2 week(14 business days) written notice is required. If you fail to provide a 14 day notice, you will be charged for 4 weeks. ​</a:t>
            </a:r>
            <a:endParaRPr sz="2000">
              <a:solidFill>
                <a:schemeClr val="dk1"/>
              </a:solidFill>
            </a:endParaRPr>
          </a:p>
        </p:txBody>
      </p:sp>
      <p:sp>
        <p:nvSpPr>
          <p:cNvPr id="212" name="Google Shape;212;p35"/>
          <p:cNvSpPr txBox="1"/>
          <p:nvPr/>
        </p:nvSpPr>
        <p:spPr>
          <a:xfrm>
            <a:off x="87750" y="1965751"/>
            <a:ext cx="8968500" cy="2970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000" u="sng">
                <a:solidFill>
                  <a:schemeClr val="dk1"/>
                </a:solidFill>
              </a:rPr>
              <a:t>Discharge Policy</a:t>
            </a:r>
            <a:r>
              <a:rPr lang="en" sz="2000" u="sng">
                <a:solidFill>
                  <a:schemeClr val="dk1"/>
                </a:solidFill>
              </a:rPr>
              <a:t>​</a:t>
            </a:r>
            <a:br>
              <a:rPr lang="en" sz="2000" u="sng">
                <a:solidFill>
                  <a:schemeClr val="dk1"/>
                </a:solidFill>
                <a:latin typeface="Times New Roman"/>
                <a:ea typeface="Times New Roman"/>
                <a:cs typeface="Times New Roman"/>
                <a:sym typeface="Times New Roman"/>
              </a:rPr>
            </a:br>
            <a:r>
              <a:rPr lang="en" sz="2000">
                <a:solidFill>
                  <a:schemeClr val="dk1"/>
                </a:solidFill>
                <a:latin typeface="Times New Roman"/>
                <a:ea typeface="Times New Roman"/>
                <a:cs typeface="Times New Roman"/>
                <a:sym typeface="Times New Roman"/>
              </a:rPr>
              <a:t>BDA </a:t>
            </a:r>
            <a:r>
              <a:rPr lang="en" sz="2000">
                <a:solidFill>
                  <a:schemeClr val="dk1"/>
                </a:solidFill>
                <a:latin typeface="Times New Roman"/>
                <a:ea typeface="Times New Roman"/>
                <a:cs typeface="Times New Roman"/>
                <a:sym typeface="Times New Roman"/>
              </a:rPr>
              <a:t>has the right to terminate a child’s enrollment under specific circumstances. These circumstances include any child who, after many attempts, does not progress in their behavior and whose behavior affects the large group. This also includes any child whose needs cannot be met by the school’s philosophies. Before termination, many attempts will be made to help the child thrive in our environment. These attempts include observation notes, therapy referrals, and tactics to be used at home and onsite at the school.</a:t>
            </a:r>
            <a:endParaRPr sz="2000">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6"/>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4500"/>
              <a:t>General Policies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7"/>
          <p:cNvSpPr txBox="1"/>
          <p:nvPr/>
        </p:nvSpPr>
        <p:spPr>
          <a:xfrm>
            <a:off x="583100" y="167260"/>
            <a:ext cx="8110500" cy="738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1400"/>
              </a:spcBef>
              <a:spcAft>
                <a:spcPts val="0"/>
              </a:spcAft>
              <a:buNone/>
            </a:pPr>
            <a:r>
              <a:rPr b="1" lang="en" sz="1500">
                <a:solidFill>
                  <a:schemeClr val="dk1"/>
                </a:solidFill>
              </a:rPr>
              <a:t>COMMUNICABLE DISEASES &amp; ILLNESS</a:t>
            </a:r>
            <a:endParaRPr b="1" sz="1500">
              <a:solidFill>
                <a:schemeClr val="dk1"/>
              </a:solidFill>
            </a:endParaRPr>
          </a:p>
          <a:p>
            <a:pPr indent="0" lvl="0" marL="0" rtl="0" algn="ctr">
              <a:lnSpc>
                <a:spcPct val="100000"/>
              </a:lnSpc>
              <a:spcBef>
                <a:spcPts val="1200"/>
              </a:spcBef>
              <a:spcAft>
                <a:spcPts val="1200"/>
              </a:spcAft>
              <a:buNone/>
            </a:pPr>
            <a:r>
              <a:rPr b="1" lang="en" sz="1300">
                <a:solidFill>
                  <a:schemeClr val="dk1"/>
                </a:solidFill>
              </a:rPr>
              <a:t>Blue Dragon Academy follows South Dakota DSS health &amp; communicable disease guidelines.</a:t>
            </a:r>
            <a:endParaRPr b="1" sz="1300">
              <a:solidFill>
                <a:schemeClr val="dk1"/>
              </a:solidFill>
            </a:endParaRPr>
          </a:p>
        </p:txBody>
      </p:sp>
      <p:sp>
        <p:nvSpPr>
          <p:cNvPr id="223" name="Google Shape;223;p37"/>
          <p:cNvSpPr txBox="1"/>
          <p:nvPr/>
        </p:nvSpPr>
        <p:spPr>
          <a:xfrm>
            <a:off x="6086675" y="1023514"/>
            <a:ext cx="2394300" cy="289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chemeClr val="dk1"/>
                </a:solidFill>
              </a:rPr>
              <a:t>📞 Please Notify Us</a:t>
            </a:r>
            <a:endParaRPr b="1" sz="1300">
              <a:solidFill>
                <a:schemeClr val="dk1"/>
              </a:solidFill>
            </a:endParaRPr>
          </a:p>
          <a:p>
            <a:pPr indent="-311150" lvl="0" marL="457200" rtl="0" algn="l">
              <a:lnSpc>
                <a:spcPct val="115000"/>
              </a:lnSpc>
              <a:spcBef>
                <a:spcPts val="1200"/>
              </a:spcBef>
              <a:spcAft>
                <a:spcPts val="0"/>
              </a:spcAft>
              <a:buClr>
                <a:schemeClr val="dk1"/>
              </a:buClr>
              <a:buSzPts val="1300"/>
              <a:buChar char="●"/>
            </a:pPr>
            <a:r>
              <a:rPr lang="en" sz="1300">
                <a:solidFill>
                  <a:schemeClr val="dk1"/>
                </a:solidFill>
              </a:rPr>
              <a:t>Let the Center Management know when your child is absent due to illness</a:t>
            </a:r>
            <a:endParaRPr sz="1300">
              <a:solidFill>
                <a:schemeClr val="dk1"/>
              </a:solidFill>
            </a:endParaRPr>
          </a:p>
          <a:p>
            <a:pPr indent="-311150" lvl="0" marL="457200" rtl="0" algn="l">
              <a:lnSpc>
                <a:spcPct val="115000"/>
              </a:lnSpc>
              <a:spcBef>
                <a:spcPts val="1000"/>
              </a:spcBef>
              <a:spcAft>
                <a:spcPts val="0"/>
              </a:spcAft>
              <a:buClr>
                <a:schemeClr val="dk1"/>
              </a:buClr>
              <a:buSzPts val="1300"/>
              <a:buChar char="●"/>
            </a:pPr>
            <a:r>
              <a:rPr lang="en" sz="1300">
                <a:solidFill>
                  <a:schemeClr val="dk1"/>
                </a:solidFill>
              </a:rPr>
              <a:t>Report any diagnosed communicable disease</a:t>
            </a:r>
            <a:endParaRPr sz="1300">
              <a:solidFill>
                <a:schemeClr val="dk1"/>
              </a:solidFill>
            </a:endParaRPr>
          </a:p>
          <a:p>
            <a:pPr indent="-311150" lvl="0" marL="457200" rtl="0" algn="l">
              <a:lnSpc>
                <a:spcPct val="115000"/>
              </a:lnSpc>
              <a:spcBef>
                <a:spcPts val="1200"/>
              </a:spcBef>
              <a:spcAft>
                <a:spcPts val="1000"/>
              </a:spcAft>
              <a:buClr>
                <a:schemeClr val="dk1"/>
              </a:buClr>
              <a:buSzPts val="1300"/>
              <a:buChar char="●"/>
            </a:pPr>
            <a:r>
              <a:rPr lang="en" sz="1300">
                <a:solidFill>
                  <a:schemeClr val="dk1"/>
                </a:solidFill>
              </a:rPr>
              <a:t>Illness information is kept confidential and shared only as needed</a:t>
            </a:r>
            <a:endParaRPr sz="1600"/>
          </a:p>
        </p:txBody>
      </p:sp>
      <p:sp>
        <p:nvSpPr>
          <p:cNvPr id="224" name="Google Shape;224;p37"/>
          <p:cNvSpPr txBox="1"/>
          <p:nvPr/>
        </p:nvSpPr>
        <p:spPr>
          <a:xfrm>
            <a:off x="3343838" y="1023514"/>
            <a:ext cx="2394300" cy="325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chemeClr val="dk1"/>
                </a:solidFill>
              </a:rPr>
              <a:t>🏠 Returning to BDA</a:t>
            </a:r>
            <a:endParaRPr b="1" sz="1300">
              <a:solidFill>
                <a:schemeClr val="dk1"/>
              </a:solidFill>
            </a:endParaRPr>
          </a:p>
          <a:p>
            <a:pPr indent="-311150" lvl="0" marL="457200" marR="0" rtl="0" algn="l">
              <a:lnSpc>
                <a:spcPct val="115000"/>
              </a:lnSpc>
              <a:spcBef>
                <a:spcPts val="1200"/>
              </a:spcBef>
              <a:spcAft>
                <a:spcPts val="0"/>
              </a:spcAft>
              <a:buClr>
                <a:schemeClr val="dk1"/>
              </a:buClr>
              <a:buSzPts val="1300"/>
              <a:buChar char="●"/>
            </a:pPr>
            <a:r>
              <a:rPr lang="en" sz="1300">
                <a:solidFill>
                  <a:schemeClr val="dk1"/>
                </a:solidFill>
              </a:rPr>
              <a:t>Fever-free for 24 hours without medication</a:t>
            </a:r>
            <a:endParaRPr sz="1300">
              <a:solidFill>
                <a:schemeClr val="dk1"/>
              </a:solidFill>
            </a:endParaRPr>
          </a:p>
          <a:p>
            <a:pPr indent="-311150" lvl="0" marL="457200" marR="0" rtl="0" algn="l">
              <a:lnSpc>
                <a:spcPct val="115000"/>
              </a:lnSpc>
              <a:spcBef>
                <a:spcPts val="1000"/>
              </a:spcBef>
              <a:spcAft>
                <a:spcPts val="0"/>
              </a:spcAft>
              <a:buClr>
                <a:schemeClr val="dk1"/>
              </a:buClr>
              <a:buSzPts val="1300"/>
              <a:buChar char="●"/>
            </a:pPr>
            <a:r>
              <a:rPr lang="en" sz="1300">
                <a:solidFill>
                  <a:schemeClr val="dk1"/>
                </a:solidFill>
              </a:rPr>
              <a:t>Normal bowel movements have resumed</a:t>
            </a:r>
            <a:endParaRPr sz="1300">
              <a:solidFill>
                <a:schemeClr val="dk1"/>
              </a:solidFill>
            </a:endParaRPr>
          </a:p>
          <a:p>
            <a:pPr indent="-311150" lvl="0" marL="457200" marR="0" rtl="0" algn="l">
              <a:lnSpc>
                <a:spcPct val="115000"/>
              </a:lnSpc>
              <a:spcBef>
                <a:spcPts val="1000"/>
              </a:spcBef>
              <a:spcAft>
                <a:spcPts val="0"/>
              </a:spcAft>
              <a:buClr>
                <a:schemeClr val="dk1"/>
              </a:buClr>
              <a:buSzPts val="1300"/>
              <a:buChar char="●"/>
            </a:pPr>
            <a:r>
              <a:rPr lang="en" sz="1300">
                <a:solidFill>
                  <a:schemeClr val="dk1"/>
                </a:solidFill>
              </a:rPr>
              <a:t>Child is no longer contagious</a:t>
            </a:r>
            <a:endParaRPr sz="1300">
              <a:solidFill>
                <a:schemeClr val="dk1"/>
              </a:solidFill>
            </a:endParaRPr>
          </a:p>
          <a:p>
            <a:pPr indent="-311150" lvl="0" marL="457200" marR="0" rtl="0" algn="l">
              <a:lnSpc>
                <a:spcPct val="115000"/>
              </a:lnSpc>
              <a:spcBef>
                <a:spcPts val="1200"/>
              </a:spcBef>
              <a:spcAft>
                <a:spcPts val="1000"/>
              </a:spcAft>
              <a:buClr>
                <a:schemeClr val="dk1"/>
              </a:buClr>
              <a:buSzPts val="1300"/>
              <a:buChar char="●"/>
            </a:pPr>
            <a:r>
              <a:rPr lang="en" sz="1300">
                <a:solidFill>
                  <a:schemeClr val="dk1"/>
                </a:solidFill>
              </a:rPr>
              <a:t>Doctor’s note may be required stating child can return</a:t>
            </a:r>
            <a:endParaRPr sz="1600"/>
          </a:p>
        </p:txBody>
      </p:sp>
      <p:sp>
        <p:nvSpPr>
          <p:cNvPr id="225" name="Google Shape;225;p37"/>
          <p:cNvSpPr txBox="1"/>
          <p:nvPr/>
        </p:nvSpPr>
        <p:spPr>
          <a:xfrm>
            <a:off x="727025" y="1023514"/>
            <a:ext cx="2268300" cy="328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rPr>
              <a:t>🚫 When to Stay Home</a:t>
            </a:r>
            <a:endParaRPr b="1" sz="1300">
              <a:solidFill>
                <a:schemeClr val="dk1"/>
              </a:solidFill>
            </a:endParaRPr>
          </a:p>
          <a:p>
            <a:pPr indent="-311150" lvl="0" marL="457200" marR="0" rtl="0" algn="l">
              <a:lnSpc>
                <a:spcPct val="100000"/>
              </a:lnSpc>
              <a:spcBef>
                <a:spcPts val="1200"/>
              </a:spcBef>
              <a:spcAft>
                <a:spcPts val="0"/>
              </a:spcAft>
              <a:buClr>
                <a:schemeClr val="dk1"/>
              </a:buClr>
              <a:buSzPts val="1300"/>
              <a:buChar char="●"/>
            </a:pPr>
            <a:r>
              <a:rPr lang="en" sz="1300">
                <a:solidFill>
                  <a:schemeClr val="dk1"/>
                </a:solidFill>
              </a:rPr>
              <a:t>Fever of 100°F+ (underarm)</a:t>
            </a:r>
            <a:endParaRPr sz="1300">
              <a:solidFill>
                <a:schemeClr val="dk1"/>
              </a:solidFill>
            </a:endParaRPr>
          </a:p>
          <a:p>
            <a:pPr indent="-311150" lvl="0" marL="457200" marR="0" rtl="0" algn="l">
              <a:lnSpc>
                <a:spcPct val="100000"/>
              </a:lnSpc>
              <a:spcBef>
                <a:spcPts val="1000"/>
              </a:spcBef>
              <a:spcAft>
                <a:spcPts val="0"/>
              </a:spcAft>
              <a:buClr>
                <a:schemeClr val="dk1"/>
              </a:buClr>
              <a:buSzPts val="1300"/>
              <a:buChar char="●"/>
            </a:pPr>
            <a:r>
              <a:rPr lang="en" sz="1300">
                <a:solidFill>
                  <a:schemeClr val="dk1"/>
                </a:solidFill>
              </a:rPr>
              <a:t>Vomiting</a:t>
            </a:r>
            <a:endParaRPr sz="1300">
              <a:solidFill>
                <a:schemeClr val="dk1"/>
              </a:solidFill>
            </a:endParaRPr>
          </a:p>
          <a:p>
            <a:pPr indent="-311150" lvl="0" marL="457200" marR="0" rtl="0" algn="l">
              <a:lnSpc>
                <a:spcPct val="100000"/>
              </a:lnSpc>
              <a:spcBef>
                <a:spcPts val="1000"/>
              </a:spcBef>
              <a:spcAft>
                <a:spcPts val="0"/>
              </a:spcAft>
              <a:buClr>
                <a:schemeClr val="dk1"/>
              </a:buClr>
              <a:buSzPts val="1300"/>
              <a:buChar char="●"/>
            </a:pPr>
            <a:r>
              <a:rPr lang="en" sz="1300">
                <a:solidFill>
                  <a:schemeClr val="dk1"/>
                </a:solidFill>
              </a:rPr>
              <a:t>Diarrhea/loose stools 2+ times in 24 hours</a:t>
            </a:r>
            <a:endParaRPr sz="1300">
              <a:solidFill>
                <a:schemeClr val="dk1"/>
              </a:solidFill>
            </a:endParaRPr>
          </a:p>
          <a:p>
            <a:pPr indent="-311150" lvl="0" marL="457200" marR="0" rtl="0" algn="l">
              <a:lnSpc>
                <a:spcPct val="100000"/>
              </a:lnSpc>
              <a:spcBef>
                <a:spcPts val="1000"/>
              </a:spcBef>
              <a:spcAft>
                <a:spcPts val="0"/>
              </a:spcAft>
              <a:buClr>
                <a:schemeClr val="dk1"/>
              </a:buClr>
              <a:buSzPts val="1300"/>
              <a:buChar char="●"/>
            </a:pPr>
            <a:r>
              <a:rPr lang="en" sz="1300">
                <a:solidFill>
                  <a:schemeClr val="dk1"/>
                </a:solidFill>
              </a:rPr>
              <a:t>Symptoms of a communicable disease</a:t>
            </a:r>
            <a:endParaRPr sz="1300">
              <a:solidFill>
                <a:schemeClr val="dk1"/>
              </a:solidFill>
            </a:endParaRPr>
          </a:p>
          <a:p>
            <a:pPr indent="-311150" lvl="0" marL="457200" rtl="0" algn="l">
              <a:lnSpc>
                <a:spcPct val="100000"/>
              </a:lnSpc>
              <a:spcBef>
                <a:spcPts val="1000"/>
              </a:spcBef>
              <a:spcAft>
                <a:spcPts val="1200"/>
              </a:spcAft>
              <a:buClr>
                <a:schemeClr val="dk1"/>
              </a:buClr>
              <a:buSzPts val="1300"/>
              <a:buChar char="●"/>
            </a:pPr>
            <a:r>
              <a:rPr lang="en" sz="1300">
                <a:solidFill>
                  <a:schemeClr val="dk1"/>
                </a:solidFill>
              </a:rPr>
              <a:t>Child is too ill to comfortably participate</a:t>
            </a:r>
            <a:endParaRPr sz="1600"/>
          </a:p>
        </p:txBody>
      </p:sp>
      <p:sp>
        <p:nvSpPr>
          <p:cNvPr id="226" name="Google Shape;226;p37"/>
          <p:cNvSpPr txBox="1"/>
          <p:nvPr/>
        </p:nvSpPr>
        <p:spPr>
          <a:xfrm>
            <a:off x="308175" y="4379800"/>
            <a:ext cx="8477100" cy="3540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None/>
            </a:pPr>
            <a:r>
              <a:rPr b="1" lang="en" sz="1500">
                <a:solidFill>
                  <a:schemeClr val="dk1"/>
                </a:solidFill>
              </a:rPr>
              <a:t>💙 Our priority: Keeping children, families &amp; staff healthy!</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38"/>
          <p:cNvPicPr preferRelativeResize="0"/>
          <p:nvPr/>
        </p:nvPicPr>
        <p:blipFill>
          <a:blip r:embed="rId3">
            <a:alphaModFix/>
          </a:blip>
          <a:stretch>
            <a:fillRect/>
          </a:stretch>
        </p:blipFill>
        <p:spPr>
          <a:xfrm>
            <a:off x="309338" y="152400"/>
            <a:ext cx="8525329" cy="4838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9"/>
          <p:cNvPicPr preferRelativeResize="0"/>
          <p:nvPr/>
        </p:nvPicPr>
        <p:blipFill>
          <a:blip r:embed="rId3">
            <a:alphaModFix/>
          </a:blip>
          <a:stretch>
            <a:fillRect/>
          </a:stretch>
        </p:blipFill>
        <p:spPr>
          <a:xfrm>
            <a:off x="152400" y="152400"/>
            <a:ext cx="8558804" cy="4838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40"/>
          <p:cNvPicPr preferRelativeResize="0"/>
          <p:nvPr/>
        </p:nvPicPr>
        <p:blipFill>
          <a:blip r:embed="rId3">
            <a:alphaModFix/>
          </a:blip>
          <a:stretch>
            <a:fillRect/>
          </a:stretch>
        </p:blipFill>
        <p:spPr>
          <a:xfrm>
            <a:off x="152400" y="152400"/>
            <a:ext cx="8558804" cy="4838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